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950" r:id="rId2"/>
    <p:sldMasterId id="2147483952" r:id="rId3"/>
    <p:sldMasterId id="2147483816" r:id="rId4"/>
    <p:sldMasterId id="2147483683" r:id="rId5"/>
  </p:sldMasterIdLst>
  <p:notesMasterIdLst>
    <p:notesMasterId r:id="rId28"/>
  </p:notesMasterIdLst>
  <p:handoutMasterIdLst>
    <p:handoutMasterId r:id="rId29"/>
  </p:handoutMasterIdLst>
  <p:sldIdLst>
    <p:sldId id="283" r:id="rId6"/>
    <p:sldId id="446" r:id="rId7"/>
    <p:sldId id="434" r:id="rId8"/>
    <p:sldId id="426" r:id="rId9"/>
    <p:sldId id="428" r:id="rId10"/>
    <p:sldId id="429" r:id="rId11"/>
    <p:sldId id="430" r:id="rId12"/>
    <p:sldId id="431" r:id="rId13"/>
    <p:sldId id="432" r:id="rId14"/>
    <p:sldId id="433" r:id="rId15"/>
    <p:sldId id="435" r:id="rId16"/>
    <p:sldId id="436" r:id="rId17"/>
    <p:sldId id="441" r:id="rId18"/>
    <p:sldId id="439" r:id="rId19"/>
    <p:sldId id="440" r:id="rId20"/>
    <p:sldId id="438" r:id="rId21"/>
    <p:sldId id="437" r:id="rId22"/>
    <p:sldId id="443" r:id="rId23"/>
    <p:sldId id="442" r:id="rId24"/>
    <p:sldId id="444" r:id="rId25"/>
    <p:sldId id="445" r:id="rId26"/>
    <p:sldId id="425" r:id="rId27"/>
  </p:sldIdLst>
  <p:sldSz cx="12196763" cy="6858000"/>
  <p:notesSz cx="6858000" cy="9144000"/>
  <p:custDataLst>
    <p:tags r:id="rId30"/>
  </p:custDataLst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3"/>
          </p14:sldIdLst>
        </p14:section>
        <p14:section name="目录页" id="{9D221634-295C-7843-AF5C-A0CB4F229241}">
          <p14:sldIdLst>
            <p14:sldId id="446"/>
          </p14:sldIdLst>
        </p14:section>
        <p14:section name="章节页" id="{FD05EE94-C931-8C4B-83A2-004B32AA1207}">
          <p14:sldIdLst>
            <p14:sldId id="434"/>
            <p14:sldId id="426"/>
            <p14:sldId id="428"/>
            <p14:sldId id="429"/>
            <p14:sldId id="430"/>
            <p14:sldId id="431"/>
            <p14:sldId id="432"/>
            <p14:sldId id="433"/>
            <p14:sldId id="435"/>
            <p14:sldId id="436"/>
            <p14:sldId id="441"/>
            <p14:sldId id="439"/>
            <p14:sldId id="440"/>
            <p14:sldId id="438"/>
            <p14:sldId id="437"/>
            <p14:sldId id="443"/>
            <p14:sldId id="442"/>
            <p14:sldId id="444"/>
            <p14:sldId id="445"/>
          </p14:sldIdLst>
        </p14:section>
        <p14:section name="结束页" id="{3F9D54A7-3BE2-2540-BB4C-DFE5509085F3}">
          <p14:sldIdLst>
            <p14:sldId id="4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dan (Daniel, Cloud Infrastructure Service Product Dept.)" initials="W(CISPD" lastIdx="32" clrIdx="0">
    <p:extLst>
      <p:ext uri="{19B8F6BF-5375-455C-9EA6-DF929625EA0E}">
        <p15:presenceInfo xmlns:p15="http://schemas.microsoft.com/office/powerpoint/2012/main" userId="S-1-5-21-147214757-305610072-1517763936-466991" providerId="AD"/>
      </p:ext>
    </p:extLst>
  </p:cmAuthor>
  <p:cmAuthor id="2" name="Wangzefeng (Kevin)" initials="W(" lastIdx="1" clrIdx="1">
    <p:extLst>
      <p:ext uri="{19B8F6BF-5375-455C-9EA6-DF929625EA0E}">
        <p15:presenceInfo xmlns:p15="http://schemas.microsoft.com/office/powerpoint/2012/main" userId="S-1-5-21-147214757-305610072-1517763936-16877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D0A2"/>
    <a:srgbClr val="15B0E8"/>
    <a:srgbClr val="F7A655"/>
    <a:srgbClr val="F66F6A"/>
    <a:srgbClr val="59C8D5"/>
    <a:srgbClr val="8C9EB2"/>
    <a:srgbClr val="415463"/>
    <a:srgbClr val="E6E6E6"/>
    <a:srgbClr val="F08500"/>
    <a:srgbClr val="9D1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69591" autoAdjust="0"/>
  </p:normalViewPr>
  <p:slideViewPr>
    <p:cSldViewPr snapToGrid="0" snapToObjects="1">
      <p:cViewPr>
        <p:scale>
          <a:sx n="125" d="100"/>
          <a:sy n="125" d="100"/>
        </p:scale>
        <p:origin x="90" y="8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0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98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限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" y="0"/>
            <a:ext cx="1219471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18477" y="1720047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ctr">
              <a:defRPr sz="3200" b="0" i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30460" y="2498913"/>
            <a:ext cx="6535842" cy="643926"/>
          </a:xfrm>
        </p:spPr>
        <p:txBody>
          <a:bodyPr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0" y="6082762"/>
            <a:ext cx="1749573" cy="39342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19434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无限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bg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0" y="6082762"/>
            <a:ext cx="1749573" cy="393421"/>
          </a:xfrm>
          <a:prstGeom prst="rect">
            <a:avLst/>
          </a:prstGeom>
        </p:spPr>
      </p:pic>
      <p:sp>
        <p:nvSpPr>
          <p:cNvPr id="11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2817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901" y="304800"/>
            <a:ext cx="10731499" cy="10287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="1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标题</a:t>
            </a:r>
            <a:r>
              <a:rPr lang="en-US" altLang="zh-CN" dirty="0"/>
              <a:t>+</a:t>
            </a:r>
            <a:r>
              <a:rPr lang="zh-CN" altLang="en-US" dirty="0"/>
              <a:t>正文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23900" y="1435100"/>
            <a:ext cx="10731499" cy="4699000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4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7284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901" y="2747557"/>
            <a:ext cx="10731499" cy="10287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="1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章节标题</a:t>
            </a:r>
            <a:endParaRPr 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3023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901" y="304800"/>
            <a:ext cx="10731499" cy="10287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="1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仅标题</a:t>
            </a:r>
            <a:endParaRPr 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1302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侧1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901" y="304800"/>
            <a:ext cx="10731499" cy="10287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="1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标题</a:t>
            </a:r>
            <a:r>
              <a:rPr lang="en-US" altLang="zh-CN" dirty="0"/>
              <a:t>+</a:t>
            </a:r>
            <a:r>
              <a:rPr lang="zh-CN" altLang="en-US" dirty="0"/>
              <a:t>正文</a:t>
            </a:r>
            <a:r>
              <a:rPr lang="en-US" altLang="zh-CN" dirty="0"/>
              <a:t>(</a:t>
            </a:r>
            <a:r>
              <a:rPr lang="zh-CN" altLang="en-US" dirty="0"/>
              <a:t>左侧</a:t>
            </a:r>
            <a:r>
              <a:rPr lang="en-US" altLang="zh-CN" dirty="0"/>
              <a:t>1</a:t>
            </a:r>
            <a:r>
              <a:rPr lang="zh-CN" altLang="en-US" dirty="0"/>
              <a:t>栏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23901" y="1435100"/>
            <a:ext cx="5375274" cy="4699000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4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943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右侧1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901" y="304800"/>
            <a:ext cx="10731499" cy="10287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marR="0" indent="0" algn="l" defTabSz="1187798" rtl="0" eaLnBrk="1" fontAlgn="auto" latinLnBrk="0" hangingPunct="1">
              <a:lnSpc>
                <a:spcPts val="3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标题</a:t>
            </a:r>
            <a:r>
              <a:rPr lang="en-US" altLang="zh-CN" dirty="0"/>
              <a:t>+</a:t>
            </a:r>
            <a:r>
              <a:rPr lang="zh-CN" altLang="en-US" dirty="0"/>
              <a:t>正文</a:t>
            </a:r>
            <a:r>
              <a:rPr lang="en-US" altLang="zh-CN" dirty="0"/>
              <a:t>(</a:t>
            </a:r>
            <a:r>
              <a:rPr lang="zh-CN" altLang="en-US" dirty="0"/>
              <a:t>右侧</a:t>
            </a:r>
            <a:r>
              <a:rPr lang="en-US" altLang="zh-CN" dirty="0"/>
              <a:t>1</a:t>
            </a:r>
            <a:r>
              <a:rPr lang="zh-CN" altLang="en-US" dirty="0"/>
              <a:t>栏</a:t>
            </a:r>
            <a:r>
              <a:rPr lang="en-US" altLang="zh-CN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9174" y="1435100"/>
            <a:ext cx="5356225" cy="4699000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4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5474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3901" y="304800"/>
            <a:ext cx="10731499" cy="10287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="1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标题</a:t>
            </a:r>
            <a:r>
              <a:rPr lang="en-US" altLang="zh-CN" dirty="0"/>
              <a:t>+</a:t>
            </a:r>
            <a:r>
              <a:rPr lang="zh-CN" altLang="en-US" dirty="0"/>
              <a:t>正文</a:t>
            </a:r>
            <a:r>
              <a:rPr lang="en-US" altLang="zh-CN" dirty="0"/>
              <a:t>(2</a:t>
            </a:r>
            <a:r>
              <a:rPr lang="zh-CN" altLang="en-US" dirty="0"/>
              <a:t>栏</a:t>
            </a:r>
            <a:r>
              <a:rPr lang="en-US" altLang="zh-CN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7057" y="1435100"/>
            <a:ext cx="5356225" cy="4699000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4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C03CEAF7-2921-BE49-AF4D-C4BC008B2C7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089650" y="1435100"/>
            <a:ext cx="5365750" cy="4699000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4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3917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0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sldNum="0"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2" userDrawn="1">
          <p15:clr>
            <a:srgbClr val="F26B43"/>
          </p15:clr>
        </p15:guide>
        <p15:guide id="2" pos="456" userDrawn="1">
          <p15:clr>
            <a:srgbClr val="F26B43"/>
          </p15:clr>
        </p15:guide>
        <p15:guide id="3" pos="7216" userDrawn="1">
          <p15:clr>
            <a:srgbClr val="F26B43"/>
          </p15:clr>
        </p15:guide>
        <p15:guide id="4" orient="horz" pos="840" userDrawn="1">
          <p15:clr>
            <a:srgbClr val="F26B43"/>
          </p15:clr>
        </p15:guide>
        <p15:guide id="5" orient="horz" pos="904" userDrawn="1">
          <p15:clr>
            <a:srgbClr val="F26B43"/>
          </p15:clr>
        </p15:guide>
        <p15:guide id="6" orient="horz" pos="3928" userDrawn="1">
          <p15:clr>
            <a:srgbClr val="F26B43"/>
          </p15:clr>
        </p15:guide>
        <p15:guide id="7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304" y="5967137"/>
            <a:ext cx="2263769" cy="50904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298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chemeClr val="bg2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304" y="5967137"/>
            <a:ext cx="2263769" cy="509047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05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chemeClr val="bg2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>
          <p15:clr>
            <a:srgbClr val="F26B43"/>
          </p15:clr>
        </p15:guide>
        <p15:guide id="2" pos="3841">
          <p15:clr>
            <a:srgbClr val="F26B43"/>
          </p15:clr>
        </p15:guide>
        <p15:guide id="3" pos="565">
          <p15:clr>
            <a:srgbClr val="F26B43"/>
          </p15:clr>
        </p15:guide>
        <p15:guide id="4" orient="horz" pos="4007">
          <p15:clr>
            <a:srgbClr val="F26B43"/>
          </p15:clr>
        </p15:guide>
        <p15:guide id="5" orient="horz" pos="1235">
          <p15:clr>
            <a:srgbClr val="F26B43"/>
          </p15:clr>
        </p15:guide>
        <p15:guide id="6" orient="horz" pos="55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59"/>
          <p:cNvPicPr>
            <a:picLocks noChangeAspect="1"/>
          </p:cNvPicPr>
          <p:nvPr userDrawn="1"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xmlns="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xmlns="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xmlns="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xmlns="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xmlns="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xmlns="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xmlns="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xmlns="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xmlns="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xmlns="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xmlns="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xmlns="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xmlns="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xmlns="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xmlns="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xmlns="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xmlns="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xmlns="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40188" y="6438901"/>
            <a:ext cx="4116387" cy="200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endParaRPr lang="zh-CN" altLang="en-US" dirty="0"/>
          </a:p>
        </p:txBody>
      </p:sp>
      <p:sp>
        <p:nvSpPr>
          <p:cNvPr id="41" name="Rectangle 5"/>
          <p:cNvSpPr>
            <a:spLocks noChangeArrowheads="1"/>
          </p:cNvSpPr>
          <p:nvPr userDrawn="1"/>
        </p:nvSpPr>
        <p:spPr bwMode="auto">
          <a:xfrm>
            <a:off x="2309534" y="-386218"/>
            <a:ext cx="321864" cy="325660"/>
          </a:xfrm>
          <a:prstGeom prst="rect">
            <a:avLst/>
          </a:prstGeom>
          <a:solidFill>
            <a:srgbClr val="F66F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47" name="Rectangle 6"/>
          <p:cNvSpPr>
            <a:spLocks noChangeArrowheads="1"/>
          </p:cNvSpPr>
          <p:nvPr userDrawn="1"/>
        </p:nvSpPr>
        <p:spPr bwMode="auto">
          <a:xfrm>
            <a:off x="2687026" y="-386218"/>
            <a:ext cx="323821" cy="325660"/>
          </a:xfrm>
          <a:prstGeom prst="rect">
            <a:avLst/>
          </a:prstGeom>
          <a:solidFill>
            <a:srgbClr val="15B0E8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48" name="Rectangle 7"/>
          <p:cNvSpPr>
            <a:spLocks noChangeArrowheads="1"/>
          </p:cNvSpPr>
          <p:nvPr userDrawn="1"/>
        </p:nvSpPr>
        <p:spPr bwMode="auto">
          <a:xfrm>
            <a:off x="3414235" y="-386218"/>
            <a:ext cx="321864" cy="325660"/>
          </a:xfrm>
          <a:prstGeom prst="rect">
            <a:avLst/>
          </a:prstGeom>
          <a:solidFill>
            <a:srgbClr val="F7A6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49" name="Rectangle 8"/>
          <p:cNvSpPr>
            <a:spLocks noChangeArrowheads="1"/>
          </p:cNvSpPr>
          <p:nvPr userDrawn="1"/>
        </p:nvSpPr>
        <p:spPr bwMode="auto">
          <a:xfrm>
            <a:off x="3791729" y="-386218"/>
            <a:ext cx="323821" cy="325660"/>
          </a:xfrm>
          <a:prstGeom prst="rect">
            <a:avLst/>
          </a:prstGeom>
          <a:solidFill>
            <a:srgbClr val="59C8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50" name="Rectangle 9"/>
          <p:cNvSpPr>
            <a:spLocks noChangeArrowheads="1"/>
          </p:cNvSpPr>
          <p:nvPr userDrawn="1"/>
        </p:nvSpPr>
        <p:spPr bwMode="auto">
          <a:xfrm>
            <a:off x="4171178" y="-386218"/>
            <a:ext cx="322842" cy="325660"/>
          </a:xfrm>
          <a:prstGeom prst="rect">
            <a:avLst/>
          </a:prstGeom>
          <a:solidFill>
            <a:srgbClr val="FFD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51" name="Rectangle 10"/>
          <p:cNvSpPr>
            <a:spLocks noChangeArrowheads="1"/>
          </p:cNvSpPr>
          <p:nvPr userDrawn="1"/>
        </p:nvSpPr>
        <p:spPr bwMode="auto">
          <a:xfrm>
            <a:off x="4549649" y="-386218"/>
            <a:ext cx="323821" cy="325660"/>
          </a:xfrm>
          <a:prstGeom prst="rect">
            <a:avLst/>
          </a:prstGeom>
          <a:solidFill>
            <a:srgbClr val="84D0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  <p:sp>
        <p:nvSpPr>
          <p:cNvPr id="52" name="Rectangle 5"/>
          <p:cNvSpPr>
            <a:spLocks noChangeArrowheads="1"/>
          </p:cNvSpPr>
          <p:nvPr userDrawn="1"/>
        </p:nvSpPr>
        <p:spPr bwMode="auto">
          <a:xfrm>
            <a:off x="7700" y="-386218"/>
            <a:ext cx="321864" cy="325660"/>
          </a:xfrm>
          <a:prstGeom prst="rect">
            <a:avLst/>
          </a:prstGeom>
          <a:solidFill>
            <a:srgbClr val="4154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lt1"/>
              </a:solidFill>
            </a:endParaRPr>
          </a:p>
        </p:txBody>
      </p:sp>
      <p:sp>
        <p:nvSpPr>
          <p:cNvPr id="53" name="Rectangle 5"/>
          <p:cNvSpPr>
            <a:spLocks noChangeArrowheads="1"/>
          </p:cNvSpPr>
          <p:nvPr userDrawn="1"/>
        </p:nvSpPr>
        <p:spPr bwMode="auto">
          <a:xfrm>
            <a:off x="385193" y="-386218"/>
            <a:ext cx="321864" cy="325660"/>
          </a:xfrm>
          <a:prstGeom prst="rect">
            <a:avLst/>
          </a:prstGeom>
          <a:gradFill flip="none" rotWithShape="1">
            <a:gsLst>
              <a:gs pos="0">
                <a:srgbClr val="94A5B8"/>
              </a:gs>
              <a:gs pos="100000">
                <a:srgbClr val="7A8EA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4" name="Rectangle 5"/>
          <p:cNvSpPr>
            <a:spLocks noChangeArrowheads="1"/>
          </p:cNvSpPr>
          <p:nvPr userDrawn="1"/>
        </p:nvSpPr>
        <p:spPr bwMode="auto">
          <a:xfrm>
            <a:off x="762685" y="-386218"/>
            <a:ext cx="321864" cy="325660"/>
          </a:xfrm>
          <a:prstGeom prst="rect">
            <a:avLst/>
          </a:prstGeom>
          <a:gradFill flip="none" rotWithShape="1">
            <a:gsLst>
              <a:gs pos="0">
                <a:srgbClr val="D6E5F2"/>
              </a:gs>
              <a:gs pos="100000">
                <a:srgbClr val="BFD1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5" name="矩形 54"/>
          <p:cNvSpPr/>
          <p:nvPr userDrawn="1"/>
        </p:nvSpPr>
        <p:spPr>
          <a:xfrm>
            <a:off x="92993" y="-696455"/>
            <a:ext cx="800323" cy="276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87537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pitchFamily="34" charset="0"/>
              </a:rPr>
              <a:t>基础配色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56" name="矩形 55"/>
          <p:cNvSpPr/>
          <p:nvPr userDrawn="1"/>
        </p:nvSpPr>
        <p:spPr>
          <a:xfrm>
            <a:off x="2208828" y="-696455"/>
            <a:ext cx="800323" cy="276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87537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pitchFamily="34" charset="0"/>
              </a:rPr>
              <a:t>强调色一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57" name="矩形 56"/>
          <p:cNvSpPr/>
          <p:nvPr userDrawn="1"/>
        </p:nvSpPr>
        <p:spPr>
          <a:xfrm>
            <a:off x="3340772" y="-696455"/>
            <a:ext cx="800323" cy="2769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87537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en Sans" pitchFamily="34" charset="0"/>
              </a:rPr>
              <a:t>强调色二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58" name="Rectangle 5"/>
          <p:cNvSpPr>
            <a:spLocks noChangeArrowheads="1"/>
          </p:cNvSpPr>
          <p:nvPr userDrawn="1"/>
        </p:nvSpPr>
        <p:spPr bwMode="auto">
          <a:xfrm>
            <a:off x="1150000" y="-386218"/>
            <a:ext cx="321864" cy="325660"/>
          </a:xfrm>
          <a:prstGeom prst="rect">
            <a:avLst/>
          </a:prstGeom>
          <a:gradFill flip="none" rotWithShape="1">
            <a:gsLst>
              <a:gs pos="0">
                <a:srgbClr val="ECF0F2"/>
              </a:gs>
              <a:gs pos="100000">
                <a:srgbClr val="D9DEE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</a:endParaRPr>
          </a:p>
        </p:txBody>
      </p:sp>
      <p:sp>
        <p:nvSpPr>
          <p:cNvPr id="59" name="Rectangle 5"/>
          <p:cNvSpPr>
            <a:spLocks noChangeArrowheads="1"/>
          </p:cNvSpPr>
          <p:nvPr userDrawn="1"/>
        </p:nvSpPr>
        <p:spPr bwMode="auto">
          <a:xfrm>
            <a:off x="1527492" y="-386218"/>
            <a:ext cx="321864" cy="325660"/>
          </a:xfrm>
          <a:prstGeom prst="rect">
            <a:avLst/>
          </a:prstGeom>
          <a:gradFill flip="none" rotWithShape="1">
            <a:gsLst>
              <a:gs pos="0">
                <a:srgbClr val="EBEBEB"/>
              </a:gs>
              <a:gs pos="100000">
                <a:srgbClr val="F0F0F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6" r:id="rId2"/>
    <p:sldLayoutId id="2147483906" r:id="rId3"/>
    <p:sldLayoutId id="2147483942" r:id="rId4"/>
    <p:sldLayoutId id="2147483944" r:id="rId5"/>
    <p:sldLayoutId id="2147483945" r:id="rId6"/>
    <p:sldLayoutId id="2147483947" r:id="rId7"/>
  </p:sldLayoutIdLst>
  <p:hf sldNum="0"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2" userDrawn="1">
          <p15:clr>
            <a:srgbClr val="F26B43"/>
          </p15:clr>
        </p15:guide>
        <p15:guide id="2" pos="456" userDrawn="1">
          <p15:clr>
            <a:srgbClr val="F26B43"/>
          </p15:clr>
        </p15:guide>
        <p15:guide id="3" pos="7216" userDrawn="1">
          <p15:clr>
            <a:srgbClr val="F26B43"/>
          </p15:clr>
        </p15:guide>
        <p15:guide id="4" orient="horz" pos="840" userDrawn="1">
          <p15:clr>
            <a:srgbClr val="F26B43"/>
          </p15:clr>
        </p15:guide>
        <p15:guide id="5" orient="horz" pos="904" userDrawn="1">
          <p15:clr>
            <a:srgbClr val="F26B43"/>
          </p15:clr>
        </p15:guide>
        <p15:guide id="6" orient="horz" pos="3928" userDrawn="1">
          <p15:clr>
            <a:srgbClr val="F26B43"/>
          </p15:clr>
        </p15:guide>
        <p15:guide id="7" orient="horz" pos="3864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850" b="1" baseline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xmlns="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xmlns="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2" userDrawn="1">
          <p15:clr>
            <a:srgbClr val="F26B43"/>
          </p15:clr>
        </p15:guide>
        <p15:guide id="2" pos="456" userDrawn="1">
          <p15:clr>
            <a:srgbClr val="F26B43"/>
          </p15:clr>
        </p15:guide>
        <p15:guide id="3" pos="7216" userDrawn="1">
          <p15:clr>
            <a:srgbClr val="F26B43"/>
          </p15:clr>
        </p15:guide>
        <p15:guide id="4" orient="horz" pos="840" userDrawn="1">
          <p15:clr>
            <a:srgbClr val="F26B43"/>
          </p15:clr>
        </p15:guide>
        <p15:guide id="5" orient="horz" pos="904" userDrawn="1">
          <p15:clr>
            <a:srgbClr val="F26B43"/>
          </p15:clr>
        </p15:guide>
        <p15:guide id="6" orient="horz" pos="3928" userDrawn="1">
          <p15:clr>
            <a:srgbClr val="F26B43"/>
          </p15:clr>
        </p15:guide>
        <p15:guide id="7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kmesh.net/en/docs/userguide/performance_monitoring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kmesh-net/kmesh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livewyer.io/blog/2024/05/08/comparison-of-service-meshes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xmlns="" id="{95055721-807E-4BB3-9FF0-BFD440BFD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基于</a:t>
            </a:r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eBPF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构建高性能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内核原生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Sidecarless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服务网格</a:t>
            </a:r>
            <a:b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/>
            </a:r>
            <a:b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xmlns="" id="{ECA5FF10-2486-42C2-BB39-CE61AF4D1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52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zh-CN" altLang="en-US" sz="28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主流</a:t>
            </a: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服务网格技术分析</a:t>
            </a:r>
            <a:endParaRPr kumimoji="1"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en-US" altLang="zh-CN" sz="2800" b="1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kumimoji="1" lang="zh-CN" altLang="en-US" sz="2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架构介绍</a:t>
            </a:r>
            <a:endParaRPr kumimoji="1" lang="en-US" altLang="zh-CN" sz="28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en-US" altLang="zh-CN" sz="28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关键技术分析</a:t>
            </a:r>
            <a:endParaRPr kumimoji="1"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服务网格未来展望</a:t>
            </a:r>
          </a:p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7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33425" y="1452880"/>
            <a:ext cx="10731499" cy="4699000"/>
          </a:xfrm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Kmesh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：内核级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Sidecarless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流量治理引擎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副标题 1"/>
          <p:cNvSpPr txBox="1">
            <a:spLocks/>
          </p:cNvSpPr>
          <p:nvPr/>
        </p:nvSpPr>
        <p:spPr>
          <a:xfrm>
            <a:off x="723901" y="304800"/>
            <a:ext cx="10731499" cy="10287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 defTabSz="1187798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900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7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99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4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396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2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195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5115" y="1180119"/>
            <a:ext cx="107902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altLang="zh-CN" sz="1400" b="1" dirty="0" err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lang="zh-CN" altLang="en-US" sz="14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将流量治理卸载到</a:t>
            </a:r>
            <a:r>
              <a:rPr lang="en-US" altLang="zh-CN" sz="1400" b="1" dirty="0" err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r>
              <a:rPr lang="zh-CN" altLang="en-US" sz="14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和中心代理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为客户提供更轻量、更高效的服务治理能力，满足客户对安全、敏捷和效率的诉求。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2" y="1703339"/>
            <a:ext cx="6064958" cy="379195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6EDA2C10-1B40-4D32-8EAB-1888981F4C9A}"/>
              </a:ext>
            </a:extLst>
          </p:cNvPr>
          <p:cNvSpPr/>
          <p:nvPr/>
        </p:nvSpPr>
        <p:spPr>
          <a:xfrm>
            <a:off x="485775" y="5617888"/>
            <a:ext cx="5613400" cy="6414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r>
              <a:rPr lang="en-US" altLang="zh-CN" sz="1600" b="1" dirty="0" err="1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Kmesh</a:t>
            </a:r>
            <a:r>
              <a:rPr lang="zh-CN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通过节点</a:t>
            </a:r>
            <a:r>
              <a:rPr lang="en-US" altLang="zh-CN" sz="16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ebpf</a:t>
            </a:r>
            <a:r>
              <a:rPr lang="en-US" altLang="zh-CN" sz="1600" b="1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zh-CN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中心</a:t>
            </a:r>
            <a:r>
              <a:rPr lang="en-US" altLang="zh-CN" sz="1600" b="1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L7</a:t>
            </a:r>
            <a:r>
              <a:rPr lang="zh-CN" altLang="en-US" sz="1600" b="1" dirty="0" smtClean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代理组合的架构</a:t>
            </a:r>
            <a:r>
              <a:rPr lang="zh-CN" altLang="en-US" sz="1600" b="1" dirty="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，平衡性能、可运维性，满足客户大规模生产使用需求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12548EB1-314E-4427-8211-6EF139CF5FC9}"/>
              </a:ext>
            </a:extLst>
          </p:cNvPr>
          <p:cNvSpPr/>
          <p:nvPr/>
        </p:nvSpPr>
        <p:spPr>
          <a:xfrm>
            <a:off x="6399285" y="1487897"/>
            <a:ext cx="5188864" cy="46462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tabLst>
                <a:tab pos="361950" algn="l"/>
                <a:tab pos="712788" algn="l"/>
              </a:tabLst>
            </a:pPr>
            <a:r>
              <a:rPr lang="zh-CN" altLang="en-US" sz="14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流量</a:t>
            </a:r>
            <a:r>
              <a:rPr lang="zh-CN" altLang="en-US" sz="1400" b="1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拦截</a:t>
            </a:r>
            <a:r>
              <a:rPr lang="zh-CN" altLang="en-US" sz="14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及</a:t>
            </a:r>
            <a:r>
              <a:rPr lang="en-US" altLang="zh-CN" sz="14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L4</a:t>
            </a:r>
            <a:r>
              <a:rPr lang="zh-CN" altLang="en-US" sz="14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治理：</a:t>
            </a:r>
            <a:endParaRPr lang="en-US" altLang="zh-CN" sz="1400" b="1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1950" algn="l"/>
                <a:tab pos="712788" algn="l"/>
              </a:tabLst>
            </a:pP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核心是通过</a:t>
            </a:r>
            <a:r>
              <a:rPr lang="en-US" altLang="zh-CN" sz="1200" dirty="0" err="1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eBPF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程序拦截应用流量，并根据用户策略进行路由、负载均衡等</a:t>
            </a:r>
            <a:r>
              <a:rPr lang="zh-CN" alt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四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层的治理</a:t>
            </a:r>
            <a:endParaRPr lang="en-US" altLang="zh-CN" sz="1200" dirty="0" smtClea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1950" algn="l"/>
                <a:tab pos="712788" algn="l"/>
              </a:tabLst>
            </a:pP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提供连接级的监控指标和访问日志</a:t>
            </a:r>
            <a:endParaRPr lang="en-US" sz="1200" b="1" dirty="0" smtClea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tabLst>
                <a:tab pos="361950" algn="l"/>
                <a:tab pos="712788" algn="l"/>
              </a:tabLst>
            </a:pPr>
            <a:r>
              <a:rPr lang="en-US" altLang="zh-CN" sz="14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</a:t>
            </a:r>
            <a:r>
              <a:rPr lang="en-US" sz="14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</a:t>
            </a:r>
            <a:r>
              <a:rPr lang="zh-CN" altLang="en-US" sz="14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层治理：</a:t>
            </a:r>
            <a:endParaRPr lang="en-US" altLang="zh-CN" sz="1400" b="1" dirty="0" smtClea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1950" algn="l"/>
                <a:tab pos="712788" algn="l"/>
              </a:tabLst>
            </a:pP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采用</a:t>
            </a:r>
            <a:r>
              <a:rPr lang="zh-CN" alt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中心式</a:t>
            </a:r>
            <a:r>
              <a:rPr lang="en-US" altLang="zh-CN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waypoint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（基于</a:t>
            </a:r>
            <a:r>
              <a:rPr lang="en-US" altLang="zh-CN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Envoy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）方案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，保证</a:t>
            </a:r>
            <a:r>
              <a:rPr lang="en-US" altLang="zh-CN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L7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协议治理功能的丰富</a:t>
            </a:r>
            <a:r>
              <a:rPr lang="zh-CN" alt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性和可运维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性</a:t>
            </a:r>
            <a:endParaRPr lang="en-US" altLang="zh-CN" sz="1200" dirty="0" smtClea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1950" algn="l"/>
                <a:tab pos="712788" algn="l"/>
              </a:tabLst>
            </a:pP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未来可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灵活集成不同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的代理</a:t>
            </a:r>
            <a:r>
              <a:rPr lang="zh-CN" alt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</a:t>
            </a:r>
            <a:endParaRPr lang="en-US" altLang="zh-CN" sz="1200" dirty="0" smtClea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tabLst>
                <a:tab pos="361950" algn="l"/>
                <a:tab pos="712788" algn="l"/>
              </a:tabLst>
            </a:pPr>
            <a:r>
              <a:rPr lang="zh-CN" altLang="en-US" sz="14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核心优势</a:t>
            </a:r>
            <a:r>
              <a:rPr lang="zh-CN" altLang="en-US" sz="1400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sz="1400" dirty="0" smtClean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lvl="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200" b="1" dirty="0" err="1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高性能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：无用户态代理，无上下文切换，无数据拷贝，无代理通信</a:t>
            </a:r>
            <a:r>
              <a:rPr lang="zh-CN" altLang="en-US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L7</a:t>
            </a:r>
            <a:r>
              <a:rPr lang="zh-CN" altLang="en-US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网络性能高于</a:t>
            </a:r>
            <a:r>
              <a:rPr lang="en-US" altLang="zh-CN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Ambient20~30%</a:t>
            </a:r>
            <a:r>
              <a:rPr lang="zh-CN" altLang="en-US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L4</a:t>
            </a:r>
            <a:r>
              <a:rPr lang="zh-CN" altLang="en-US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网络时延优势更明显</a:t>
            </a:r>
            <a:r>
              <a:rPr lang="zh-CN" altLang="zh-CN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；</a:t>
            </a:r>
            <a:endParaRPr lang="zh-CN" altLang="zh-CN" sz="1200" dirty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1200" b="1" dirty="0" err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低开销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zh-CN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无需部署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sidecar</a:t>
            </a:r>
            <a:r>
              <a:rPr lang="zh-CN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，服务网格数据面</a:t>
            </a:r>
            <a:r>
              <a:rPr lang="zh-CN" altLang="en-US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资源</a:t>
            </a:r>
            <a:r>
              <a:rPr lang="zh-CN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开销降低</a:t>
            </a:r>
            <a:r>
              <a:rPr lang="en-US" altLang="zh-CN" sz="12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r>
              <a:rPr lang="zh-CN" altLang="zh-CN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；</a:t>
            </a:r>
            <a:endParaRPr lang="en-US" altLang="zh-CN" sz="1200" dirty="0" smtClean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zh-CN" sz="1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高可用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zh-CN" altLang="zh-CN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内核流量治理不会截断连接</a:t>
            </a:r>
            <a:r>
              <a:rPr lang="zh-CN" altLang="zh-CN" sz="12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控制面</a:t>
            </a:r>
            <a:r>
              <a:rPr lang="zh-CN" altLang="zh-CN" sz="12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组件</a:t>
            </a:r>
            <a:r>
              <a:rPr lang="zh-CN" altLang="zh-CN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升级、重启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不会卸载</a:t>
            </a:r>
            <a:r>
              <a:rPr lang="en-US" altLang="zh-CN" sz="1200" dirty="0" err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bpf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程序，</a:t>
            </a:r>
            <a:r>
              <a:rPr lang="zh-CN" altLang="zh-CN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完全不影响业务</a:t>
            </a:r>
            <a:r>
              <a:rPr lang="zh-CN" altLang="en-US" sz="12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通信</a:t>
            </a:r>
            <a:r>
              <a:rPr lang="zh-CN" altLang="zh-CN" sz="12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；</a:t>
            </a:r>
            <a:endParaRPr lang="en-US" altLang="zh-CN" sz="1200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极</a:t>
            </a:r>
            <a:r>
              <a:rPr lang="zh-CN" altLang="en-US" sz="1200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简运维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12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L4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完全下沉内核，无连接截断，</a:t>
            </a:r>
            <a:r>
              <a:rPr lang="en-US" altLang="zh-CN" sz="12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L7</a:t>
            </a:r>
            <a:r>
              <a:rPr lang="zh-CN" altLang="en-US" sz="1200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只增加了一跳，故障定位和恢复更加容易。</a:t>
            </a:r>
            <a:endParaRPr lang="zh-CN" altLang="zh-CN" sz="12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zh-CN" sz="1200" dirty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tabLst>
                <a:tab pos="361950" algn="l"/>
                <a:tab pos="712788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tabLst>
                <a:tab pos="361950" algn="l"/>
                <a:tab pos="712788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23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Kmesh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Kernel-Native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 极致性能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xmlns="" id="{7A2B6FC7-5487-4C39-8940-326867A43C36}"/>
              </a:ext>
            </a:extLst>
          </p:cNvPr>
          <p:cNvSpPr txBox="1"/>
          <p:nvPr/>
        </p:nvSpPr>
        <p:spPr>
          <a:xfrm>
            <a:off x="2709507" y="5159768"/>
            <a:ext cx="9605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>
              <a:buClr>
                <a:srgbClr val="000000"/>
              </a:buClr>
              <a:buFont typeface="Arial"/>
              <a:buNone/>
            </a:pPr>
            <a:r>
              <a:rPr kumimoji="1" lang="en-US" altLang="zh-CN" sz="1200" kern="0" dirty="0">
                <a:solidFill>
                  <a:srgbClr val="5757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control flow</a:t>
            </a:r>
            <a:endParaRPr kumimoji="1" lang="zh-CN" altLang="en-US" sz="1200" kern="0" dirty="0">
              <a:solidFill>
                <a:srgbClr val="5757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xmlns="" id="{445DC20B-7696-4A81-8BDE-515DFD901ACF}"/>
              </a:ext>
            </a:extLst>
          </p:cNvPr>
          <p:cNvCxnSpPr>
            <a:cxnSpLocks/>
          </p:cNvCxnSpPr>
          <p:nvPr/>
        </p:nvCxnSpPr>
        <p:spPr>
          <a:xfrm>
            <a:off x="4408692" y="5298213"/>
            <a:ext cx="398875" cy="0"/>
          </a:xfrm>
          <a:prstGeom prst="straightConnector1">
            <a:avLst/>
          </a:prstGeom>
          <a:noFill/>
          <a:ln w="12700" cap="flat" cmpd="sng" algn="ctr">
            <a:solidFill>
              <a:srgbClr val="F085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xmlns="" id="{BABE1C4C-353B-45BF-84DA-B912D2C71BBF}"/>
              </a:ext>
            </a:extLst>
          </p:cNvPr>
          <p:cNvSpPr txBox="1"/>
          <p:nvPr/>
        </p:nvSpPr>
        <p:spPr>
          <a:xfrm>
            <a:off x="4873437" y="5159768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>
              <a:buClr>
                <a:srgbClr val="000000"/>
              </a:buClr>
              <a:buFont typeface="Arial"/>
              <a:buNone/>
            </a:pPr>
            <a:r>
              <a:rPr kumimoji="1" lang="en-US" altLang="zh-CN" sz="1200" kern="0" dirty="0">
                <a:solidFill>
                  <a:srgbClr val="5757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data flow</a:t>
            </a:r>
            <a:endParaRPr kumimoji="1" lang="zh-CN" altLang="en-US" sz="1200" kern="0" dirty="0">
              <a:solidFill>
                <a:srgbClr val="5757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xmlns="" id="{9C098F66-6DE5-4950-8197-A815E15A986B}"/>
              </a:ext>
            </a:extLst>
          </p:cNvPr>
          <p:cNvSpPr/>
          <p:nvPr/>
        </p:nvSpPr>
        <p:spPr>
          <a:xfrm>
            <a:off x="727179" y="1958464"/>
            <a:ext cx="2160000" cy="3125104"/>
          </a:xfrm>
          <a:prstGeom prst="rect">
            <a:avLst/>
          </a:prstGeom>
          <a:noFill/>
          <a:ln w="12700" cap="flat" cmpd="sng" algn="ctr">
            <a:solidFill>
              <a:srgbClr val="666666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buClr>
                <a:srgbClr val="000000"/>
              </a:buClr>
              <a:buFont typeface="Arial"/>
              <a:buNone/>
            </a:pPr>
            <a:endParaRPr lang="zh-CN" altLang="en-US" sz="1100" kern="0" dirty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1521748" y="2113639"/>
            <a:ext cx="1308560" cy="957694"/>
            <a:chOff x="2958323" y="1710456"/>
            <a:chExt cx="1308560" cy="957694"/>
          </a:xfrm>
        </p:grpSpPr>
        <p:sp>
          <p:nvSpPr>
            <p:cNvPr id="95" name="圆角矩形 94">
              <a:extLst>
                <a:ext uri="{FF2B5EF4-FFF2-40B4-BE49-F238E27FC236}">
                  <a16:creationId xmlns:a16="http://schemas.microsoft.com/office/drawing/2014/main" xmlns="" id="{B7968642-8C03-4B17-942D-CA9DD7F91236}"/>
                </a:ext>
              </a:extLst>
            </p:cNvPr>
            <p:cNvSpPr/>
            <p:nvPr/>
          </p:nvSpPr>
          <p:spPr>
            <a:xfrm>
              <a:off x="3254055" y="2188323"/>
              <a:ext cx="869137" cy="421347"/>
            </a:xfrm>
            <a:prstGeom prst="roundRect">
              <a:avLst/>
            </a:prstGeom>
            <a:solidFill>
              <a:srgbClr val="F7F7F7"/>
            </a:solidFill>
            <a:ln w="3175" cap="flat" cmpd="sng" algn="ctr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12">
                <a:buClr>
                  <a:srgbClr val="000000"/>
                </a:buClr>
                <a:buFont typeface="Arial"/>
                <a:buNone/>
              </a:pPr>
              <a:r>
                <a:rPr lang="en-US" altLang="zh-CN" sz="1100" kern="0" dirty="0">
                  <a:solidFill>
                    <a:srgbClr val="1D1D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Huawei Sans" panose="020C0503030203020204" pitchFamily="34" charset="0"/>
                  <a:sym typeface="Arial" panose="020B0604020202020204" pitchFamily="34" charset="0"/>
                </a:rPr>
                <a:t>Pod</a:t>
              </a:r>
              <a:endParaRPr lang="zh-CN" altLang="en-US" sz="1100" kern="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uawei Sans" panose="020C0503030203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xmlns="" id="{56BE10E5-55B6-44B0-A2B7-D1D1C131AF0D}"/>
                </a:ext>
              </a:extLst>
            </p:cNvPr>
            <p:cNvSpPr/>
            <p:nvPr/>
          </p:nvSpPr>
          <p:spPr>
            <a:xfrm>
              <a:off x="2958323" y="1979288"/>
              <a:ext cx="1281273" cy="688862"/>
            </a:xfrm>
            <a:prstGeom prst="rect">
              <a:avLst/>
            </a:prstGeom>
            <a:noFill/>
            <a:ln w="3175" cap="flat" cmpd="sng" algn="ctr">
              <a:solidFill>
                <a:srgbClr val="666666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12">
                <a:buClr>
                  <a:srgbClr val="000000"/>
                </a:buClr>
                <a:buFont typeface="Arial"/>
                <a:buNone/>
              </a:pPr>
              <a:r>
                <a:rPr lang="en-US" altLang="zh-CN" sz="1100" kern="0" dirty="0">
                  <a:solidFill>
                    <a:srgbClr val="1D1D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/>
                  <a:sym typeface="Arial" panose="020B0604020202020204" pitchFamily="34" charset="0"/>
                </a:rPr>
                <a:t>ns</a:t>
              </a:r>
              <a:endParaRPr lang="zh-CN" altLang="en-US" sz="1100" kern="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endParaRPr>
            </a:p>
          </p:txBody>
        </p:sp>
        <p:sp>
          <p:nvSpPr>
            <p:cNvPr id="97" name="圆角矩形 89">
              <a:extLst>
                <a:ext uri="{FF2B5EF4-FFF2-40B4-BE49-F238E27FC236}">
                  <a16:creationId xmlns:a16="http://schemas.microsoft.com/office/drawing/2014/main" xmlns="" id="{93CB2D9D-6A2A-4A93-8A7B-2C774552A6E4}"/>
                </a:ext>
              </a:extLst>
            </p:cNvPr>
            <p:cNvSpPr/>
            <p:nvPr/>
          </p:nvSpPr>
          <p:spPr>
            <a:xfrm>
              <a:off x="3295350" y="2139270"/>
              <a:ext cx="869137" cy="421347"/>
            </a:xfrm>
            <a:prstGeom prst="roundRect">
              <a:avLst/>
            </a:prstGeom>
            <a:solidFill>
              <a:srgbClr val="F7F7F7"/>
            </a:solidFill>
            <a:ln w="3175" cap="flat" cmpd="sng" algn="ctr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12">
                <a:buClr>
                  <a:srgbClr val="000000"/>
                </a:buClr>
                <a:buFont typeface="Arial"/>
                <a:buNone/>
              </a:pPr>
              <a:r>
                <a:rPr lang="en-US" altLang="zh-CN" sz="1100" kern="0" dirty="0">
                  <a:solidFill>
                    <a:srgbClr val="1D1D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Huawei Sans" panose="020C0503030203020204" pitchFamily="34" charset="0"/>
                  <a:sym typeface="Arial" panose="020B0604020202020204" pitchFamily="34" charset="0"/>
                </a:rPr>
                <a:t>Service A</a:t>
              </a:r>
              <a:endParaRPr lang="zh-CN" altLang="en-US" sz="1100" kern="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uawei Sans" panose="020C0503030203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98" name="图片 97">
              <a:extLst>
                <a:ext uri="{FF2B5EF4-FFF2-40B4-BE49-F238E27FC236}">
                  <a16:creationId xmlns:a16="http://schemas.microsoft.com/office/drawing/2014/main" xmlns="" id="{A35D86DA-43CE-4B62-BC78-19A6B572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0159" y="1710456"/>
              <a:ext cx="366724" cy="404288"/>
            </a:xfrm>
            <a:prstGeom prst="rect">
              <a:avLst/>
            </a:prstGeom>
          </p:spPr>
        </p:pic>
      </p:grpSp>
      <p:cxnSp>
        <p:nvCxnSpPr>
          <p:cNvPr id="99" name="肘形连接符 85"/>
          <p:cNvCxnSpPr>
            <a:stCxn id="95" idx="2"/>
          </p:cNvCxnSpPr>
          <p:nvPr/>
        </p:nvCxnSpPr>
        <p:spPr>
          <a:xfrm flipH="1">
            <a:off x="2241199" y="3012853"/>
            <a:ext cx="10850" cy="1222779"/>
          </a:xfrm>
          <a:prstGeom prst="straightConnector1">
            <a:avLst/>
          </a:prstGeom>
          <a:noFill/>
          <a:ln w="12700" cap="flat" cmpd="sng" algn="ctr">
            <a:solidFill>
              <a:srgbClr val="F085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0" name="肘形连接符 99"/>
          <p:cNvCxnSpPr>
            <a:stCxn id="110" idx="1"/>
            <a:endCxn id="108" idx="0"/>
          </p:cNvCxnSpPr>
          <p:nvPr/>
        </p:nvCxnSpPr>
        <p:spPr>
          <a:xfrm rot="10800000" flipV="1">
            <a:off x="1301333" y="1521399"/>
            <a:ext cx="1922980" cy="172884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肘形连接符 100"/>
          <p:cNvCxnSpPr>
            <a:stCxn id="110" idx="3"/>
            <a:endCxn id="121" idx="0"/>
          </p:cNvCxnSpPr>
          <p:nvPr/>
        </p:nvCxnSpPr>
        <p:spPr>
          <a:xfrm>
            <a:off x="4342486" y="1521399"/>
            <a:ext cx="1911971" cy="1739376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xmlns="" id="{445DC20B-7696-4A81-8BDE-515DFD901ACF}"/>
              </a:ext>
            </a:extLst>
          </p:cNvPr>
          <p:cNvCxnSpPr>
            <a:cxnSpLocks/>
          </p:cNvCxnSpPr>
          <p:nvPr/>
        </p:nvCxnSpPr>
        <p:spPr>
          <a:xfrm>
            <a:off x="2266700" y="5298213"/>
            <a:ext cx="398875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</a:ln>
          <a:effectLst/>
        </p:spPr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xmlns="" id="{B6E148DA-53F6-4C62-9766-AB8E1DAB23A9}"/>
              </a:ext>
            </a:extLst>
          </p:cNvPr>
          <p:cNvSpPr txBox="1"/>
          <p:nvPr/>
        </p:nvSpPr>
        <p:spPr>
          <a:xfrm>
            <a:off x="1202919" y="1968821"/>
            <a:ext cx="94237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112">
              <a:buClr>
                <a:srgbClr val="000000"/>
              </a:buClr>
              <a:buFont typeface="Arial"/>
              <a:buNone/>
            </a:pPr>
            <a:r>
              <a:rPr kumimoji="1" lang="en-US" altLang="zh-CN" sz="1100" kern="0" dirty="0" err="1" smtClean="0">
                <a:solidFill>
                  <a:srgbClr val="5757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xds</a:t>
            </a:r>
            <a:endParaRPr kumimoji="1" lang="en-US" altLang="zh-CN" sz="1100" kern="0" dirty="0" smtClean="0">
              <a:solidFill>
                <a:srgbClr val="5757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  <a:p>
            <a:pPr algn="ctr" defTabSz="914112">
              <a:buClr>
                <a:srgbClr val="000000"/>
              </a:buClr>
              <a:buFont typeface="Arial"/>
              <a:buNone/>
            </a:pPr>
            <a:endParaRPr kumimoji="1" lang="zh-CN" altLang="en-US" sz="1100" kern="0" dirty="0">
              <a:solidFill>
                <a:srgbClr val="5757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pic>
        <p:nvPicPr>
          <p:cNvPr id="104" name="图片 103">
            <a:extLst>
              <a:ext uri="{FF2B5EF4-FFF2-40B4-BE49-F238E27FC236}">
                <a16:creationId xmlns:a16="http://schemas.microsoft.com/office/drawing/2014/main" xmlns="" id="{40B67AC5-4138-4B0A-88FB-4204440D0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90" y="4516438"/>
            <a:ext cx="252314" cy="274266"/>
          </a:xfrm>
          <a:prstGeom prst="rect">
            <a:avLst/>
          </a:prstGeom>
        </p:spPr>
      </p:pic>
      <p:cxnSp>
        <p:nvCxnSpPr>
          <p:cNvPr id="105" name="直接连接符 104"/>
          <p:cNvCxnSpPr>
            <a:stCxn id="107" idx="3"/>
            <a:endCxn id="119" idx="1"/>
          </p:cNvCxnSpPr>
          <p:nvPr/>
        </p:nvCxnSpPr>
        <p:spPr>
          <a:xfrm>
            <a:off x="2747720" y="4406310"/>
            <a:ext cx="2042543" cy="13201"/>
          </a:xfrm>
          <a:prstGeom prst="line">
            <a:avLst/>
          </a:prstGeom>
          <a:noFill/>
          <a:ln w="12700" cap="flat" cmpd="sng" algn="ctr">
            <a:solidFill>
              <a:srgbClr val="F085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6" name="直接连接符 68">
            <a:extLst>
              <a:ext uri="{FF2B5EF4-FFF2-40B4-BE49-F238E27FC236}">
                <a16:creationId xmlns:a16="http://schemas.microsoft.com/office/drawing/2014/main" xmlns="" id="{FF74B4F5-62B8-433A-BFDB-22BAEA97A2E1}"/>
              </a:ext>
            </a:extLst>
          </p:cNvPr>
          <p:cNvCxnSpPr>
            <a:cxnSpLocks/>
          </p:cNvCxnSpPr>
          <p:nvPr/>
        </p:nvCxnSpPr>
        <p:spPr>
          <a:xfrm>
            <a:off x="567485" y="3853850"/>
            <a:ext cx="6416040" cy="3175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</p:cxnSp>
      <p:sp>
        <p:nvSpPr>
          <p:cNvPr id="107" name="TextBox 7">
            <a:extLst>
              <a:ext uri="{FF2B5EF4-FFF2-40B4-BE49-F238E27FC236}">
                <a16:creationId xmlns:a16="http://schemas.microsoft.com/office/drawing/2014/main" xmlns="" id="{B3BAE10B-39B6-4BF2-BDB4-0A79532CB703}"/>
              </a:ext>
            </a:extLst>
          </p:cNvPr>
          <p:cNvSpPr txBox="1"/>
          <p:nvPr/>
        </p:nvSpPr>
        <p:spPr>
          <a:xfrm>
            <a:off x="887759" y="4237814"/>
            <a:ext cx="1859961" cy="336992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r>
              <a:rPr lang="en-US" altLang="zh-CN" sz="1200" b="1" kern="0" dirty="0" err="1" smtClean="0">
                <a:solidFill>
                  <a:srgbClr val="F289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eBPF</a:t>
            </a:r>
            <a:endParaRPr lang="zh-CN" altLang="en-US" sz="1200" b="1" kern="0" dirty="0">
              <a:solidFill>
                <a:srgbClr val="F28944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108" name="TextBox 7">
            <a:extLst>
              <a:ext uri="{FF2B5EF4-FFF2-40B4-BE49-F238E27FC236}">
                <a16:creationId xmlns:a16="http://schemas.microsoft.com/office/drawing/2014/main" xmlns="" id="{76C07FDA-46C4-4B9A-89F7-A8256A199347}"/>
              </a:ext>
            </a:extLst>
          </p:cNvPr>
          <p:cNvSpPr txBox="1"/>
          <p:nvPr/>
        </p:nvSpPr>
        <p:spPr>
          <a:xfrm>
            <a:off x="859251" y="3250239"/>
            <a:ext cx="884163" cy="46157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/>
            <a:r>
              <a:rPr lang="en-US" altLang="zh-CN" sz="1200" dirty="0" err="1">
                <a:latin typeface="Arial" panose="020B0604020202020204" pitchFamily="34" charset="0"/>
                <a:cs typeface="Arial"/>
                <a:sym typeface="Arial" panose="020B0604020202020204" pitchFamily="34" charset="0"/>
              </a:rPr>
              <a:t>kmesh</a:t>
            </a:r>
            <a:r>
              <a:rPr lang="en-US" altLang="zh-CN" sz="1200" dirty="0">
                <a:latin typeface="Arial" panose="020B0604020202020204" pitchFamily="34" charset="0"/>
                <a:cs typeface="Arial"/>
                <a:sym typeface="Arial" panose="020B0604020202020204" pitchFamily="34" charset="0"/>
              </a:rPr>
              <a:t>-daemon</a:t>
            </a:r>
            <a:endParaRPr lang="zh-CN" altLang="en-US" sz="1200" dirty="0">
              <a:latin typeface="Arial" panose="020B0604020202020204" pitchFamily="34" charset="0"/>
              <a:cs typeface="Arial"/>
              <a:sym typeface="Arial" panose="020B0604020202020204" pitchFamily="34" charset="0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3224313" y="1318540"/>
            <a:ext cx="1118173" cy="405717"/>
            <a:chOff x="4882040" y="793365"/>
            <a:chExt cx="1118173" cy="405717"/>
          </a:xfrm>
        </p:grpSpPr>
        <p:sp>
          <p:nvSpPr>
            <p:cNvPr id="110" name="TextBox 7">
              <a:extLst>
                <a:ext uri="{FF2B5EF4-FFF2-40B4-BE49-F238E27FC236}">
                  <a16:creationId xmlns:a16="http://schemas.microsoft.com/office/drawing/2014/main" xmlns="" id="{8F35EE97-38DA-4120-A90F-97ECD6DA13A7}"/>
                </a:ext>
              </a:extLst>
            </p:cNvPr>
            <p:cNvSpPr txBox="1"/>
            <p:nvPr/>
          </p:nvSpPr>
          <p:spPr>
            <a:xfrm>
              <a:off x="4882040" y="793365"/>
              <a:ext cx="1118173" cy="405717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E2841">
                      <a:lumMod val="25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/>
                  <a:sym typeface="Arial" panose="020B0604020202020204" pitchFamily="34" charset="0"/>
                </a:rPr>
                <a:t>Istiod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E2841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endParaRPr>
            </a:p>
          </p:txBody>
        </p:sp>
        <p:pic>
          <p:nvPicPr>
            <p:cNvPr id="111" name="Picture 4" descr="File:Istio-bluelogo-nobackground-unframed.svg - Wikipedi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5319" y="817758"/>
              <a:ext cx="237953" cy="35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" name="矩形 111">
            <a:extLst>
              <a:ext uri="{FF2B5EF4-FFF2-40B4-BE49-F238E27FC236}">
                <a16:creationId xmlns:a16="http://schemas.microsoft.com/office/drawing/2014/main" xmlns="" id="{9C098F66-6DE5-4950-8197-A815E15A986B}"/>
              </a:ext>
            </a:extLst>
          </p:cNvPr>
          <p:cNvSpPr/>
          <p:nvPr/>
        </p:nvSpPr>
        <p:spPr>
          <a:xfrm>
            <a:off x="4632715" y="1935856"/>
            <a:ext cx="2160000" cy="3147712"/>
          </a:xfrm>
          <a:prstGeom prst="rect">
            <a:avLst/>
          </a:prstGeom>
          <a:noFill/>
          <a:ln w="12700" cap="flat" cmpd="sng" algn="ctr">
            <a:solidFill>
              <a:srgbClr val="666666"/>
            </a:solidFill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>
              <a:buClr>
                <a:srgbClr val="000000"/>
              </a:buClr>
              <a:buFont typeface="Arial"/>
              <a:buNone/>
            </a:pPr>
            <a:endParaRPr lang="zh-CN" altLang="en-US" sz="1100" kern="0" dirty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4686222" y="2125440"/>
            <a:ext cx="1315253" cy="959082"/>
            <a:chOff x="7197391" y="1722269"/>
            <a:chExt cx="1315253" cy="959082"/>
          </a:xfrm>
        </p:grpSpPr>
        <p:sp>
          <p:nvSpPr>
            <p:cNvPr id="114" name="圆角矩形 113">
              <a:extLst>
                <a:ext uri="{FF2B5EF4-FFF2-40B4-BE49-F238E27FC236}">
                  <a16:creationId xmlns:a16="http://schemas.microsoft.com/office/drawing/2014/main" xmlns="" id="{B7968642-8C03-4B17-942D-CA9DD7F91236}"/>
                </a:ext>
              </a:extLst>
            </p:cNvPr>
            <p:cNvSpPr/>
            <p:nvPr/>
          </p:nvSpPr>
          <p:spPr>
            <a:xfrm>
              <a:off x="7527103" y="2201524"/>
              <a:ext cx="869137" cy="421347"/>
            </a:xfrm>
            <a:prstGeom prst="roundRect">
              <a:avLst/>
            </a:prstGeom>
            <a:solidFill>
              <a:srgbClr val="F7F7F7"/>
            </a:solidFill>
            <a:ln w="3175" cap="flat" cmpd="sng" algn="ctr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12">
                <a:buClr>
                  <a:srgbClr val="000000"/>
                </a:buClr>
                <a:buFont typeface="Arial"/>
                <a:buNone/>
              </a:pPr>
              <a:r>
                <a:rPr lang="en-US" altLang="zh-CN" sz="1100" kern="0" dirty="0">
                  <a:solidFill>
                    <a:srgbClr val="1D1D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Huawei Sans" panose="020C0503030203020204" pitchFamily="34" charset="0"/>
                  <a:sym typeface="Arial" panose="020B0604020202020204" pitchFamily="34" charset="0"/>
                </a:rPr>
                <a:t>Pod</a:t>
              </a:r>
              <a:endParaRPr lang="zh-CN" altLang="en-US" sz="1100" kern="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uawei Sans" panose="020C0503030203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xmlns="" id="{56BE10E5-55B6-44B0-A2B7-D1D1C131AF0D}"/>
                </a:ext>
              </a:extLst>
            </p:cNvPr>
            <p:cNvSpPr/>
            <p:nvPr/>
          </p:nvSpPr>
          <p:spPr>
            <a:xfrm>
              <a:off x="7231371" y="1992489"/>
              <a:ext cx="1281273" cy="688862"/>
            </a:xfrm>
            <a:prstGeom prst="rect">
              <a:avLst/>
            </a:prstGeom>
            <a:noFill/>
            <a:ln w="3175" cap="flat" cmpd="sng" algn="ctr">
              <a:solidFill>
                <a:srgbClr val="666666"/>
              </a:soli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12">
                <a:buClr>
                  <a:srgbClr val="000000"/>
                </a:buClr>
                <a:buFont typeface="Arial"/>
                <a:buNone/>
              </a:pPr>
              <a:r>
                <a:rPr lang="en-US" altLang="zh-CN" sz="1100" kern="0" dirty="0">
                  <a:solidFill>
                    <a:srgbClr val="1D1D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/>
                  <a:sym typeface="Arial" panose="020B0604020202020204" pitchFamily="34" charset="0"/>
                </a:rPr>
                <a:t>ns</a:t>
              </a:r>
              <a:endParaRPr lang="zh-CN" altLang="en-US" sz="1100" kern="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endParaRPr>
            </a:p>
          </p:txBody>
        </p:sp>
        <p:sp>
          <p:nvSpPr>
            <p:cNvPr id="116" name="圆角矩形 89">
              <a:extLst>
                <a:ext uri="{FF2B5EF4-FFF2-40B4-BE49-F238E27FC236}">
                  <a16:creationId xmlns:a16="http://schemas.microsoft.com/office/drawing/2014/main" xmlns="" id="{93CB2D9D-6A2A-4A93-8A7B-2C774552A6E4}"/>
                </a:ext>
              </a:extLst>
            </p:cNvPr>
            <p:cNvSpPr/>
            <p:nvPr/>
          </p:nvSpPr>
          <p:spPr>
            <a:xfrm>
              <a:off x="7568398" y="2152471"/>
              <a:ext cx="869137" cy="421347"/>
            </a:xfrm>
            <a:prstGeom prst="roundRect">
              <a:avLst/>
            </a:prstGeom>
            <a:solidFill>
              <a:srgbClr val="F7F7F7"/>
            </a:solidFill>
            <a:ln w="3175" cap="flat" cmpd="sng" algn="ctr">
              <a:solidFill>
                <a:srgbClr val="66666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112">
                <a:buClr>
                  <a:srgbClr val="000000"/>
                </a:buClr>
                <a:buFont typeface="Arial"/>
                <a:buNone/>
              </a:pPr>
              <a:r>
                <a:rPr lang="en-US" altLang="zh-CN" sz="1100" kern="0" dirty="0">
                  <a:solidFill>
                    <a:srgbClr val="1D1D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Huawei Sans" panose="020C0503030203020204" pitchFamily="34" charset="0"/>
                  <a:sym typeface="Arial" panose="020B0604020202020204" pitchFamily="34" charset="0"/>
                </a:rPr>
                <a:t>Service </a:t>
              </a:r>
              <a:r>
                <a:rPr lang="en-US" altLang="zh-CN" sz="1100" kern="0" dirty="0" smtClean="0">
                  <a:solidFill>
                    <a:srgbClr val="1D1D1A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Huawei Sans" panose="020C0503030203020204" pitchFamily="34" charset="0"/>
                  <a:sym typeface="Arial" panose="020B0604020202020204" pitchFamily="34" charset="0"/>
                </a:rPr>
                <a:t>B</a:t>
              </a:r>
              <a:endParaRPr lang="zh-CN" altLang="en-US" sz="1100" kern="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uawei Sans" panose="020C0503030203020204" pitchFamily="34" charset="0"/>
                <a:sym typeface="Arial" panose="020B0604020202020204" pitchFamily="34" charset="0"/>
              </a:endParaRPr>
            </a:p>
          </p:txBody>
        </p:sp>
        <p:pic>
          <p:nvPicPr>
            <p:cNvPr id="117" name="图片 116">
              <a:extLst>
                <a:ext uri="{FF2B5EF4-FFF2-40B4-BE49-F238E27FC236}">
                  <a16:creationId xmlns:a16="http://schemas.microsoft.com/office/drawing/2014/main" xmlns="" id="{A35D86DA-43CE-4B62-BC78-19A6B572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7391" y="1722269"/>
              <a:ext cx="366724" cy="404288"/>
            </a:xfrm>
            <a:prstGeom prst="rect">
              <a:avLst/>
            </a:prstGeom>
          </p:spPr>
        </p:pic>
      </p:grpSp>
      <p:cxnSp>
        <p:nvCxnSpPr>
          <p:cNvPr id="118" name="肘形连接符 85"/>
          <p:cNvCxnSpPr>
            <a:stCxn id="114" idx="2"/>
          </p:cNvCxnSpPr>
          <p:nvPr/>
        </p:nvCxnSpPr>
        <p:spPr>
          <a:xfrm>
            <a:off x="5450503" y="3026042"/>
            <a:ext cx="5691" cy="1209590"/>
          </a:xfrm>
          <a:prstGeom prst="straightConnector1">
            <a:avLst/>
          </a:prstGeom>
          <a:noFill/>
          <a:ln w="12700" cap="flat" cmpd="sng" algn="ctr">
            <a:solidFill>
              <a:srgbClr val="F085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19" name="TextBox 7">
            <a:extLst>
              <a:ext uri="{FF2B5EF4-FFF2-40B4-BE49-F238E27FC236}">
                <a16:creationId xmlns:a16="http://schemas.microsoft.com/office/drawing/2014/main" xmlns="" id="{B3BAE10B-39B6-4BF2-BDB4-0A79532CB703}"/>
              </a:ext>
            </a:extLst>
          </p:cNvPr>
          <p:cNvSpPr txBox="1"/>
          <p:nvPr/>
        </p:nvSpPr>
        <p:spPr>
          <a:xfrm>
            <a:off x="4790263" y="4251015"/>
            <a:ext cx="1859961" cy="336992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r>
              <a:rPr lang="en-US" altLang="zh-CN" sz="1200" b="1" kern="0" dirty="0" err="1" smtClean="0">
                <a:solidFill>
                  <a:srgbClr val="F289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eBPF</a:t>
            </a:r>
            <a:endParaRPr lang="zh-CN" altLang="en-US" sz="1200" b="1" kern="0" dirty="0">
              <a:solidFill>
                <a:srgbClr val="F28944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pic>
        <p:nvPicPr>
          <p:cNvPr id="120" name="Picture 2" descr="Brand Guidelines – eBP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53" y="4258978"/>
            <a:ext cx="283144" cy="2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7">
            <a:extLst>
              <a:ext uri="{FF2B5EF4-FFF2-40B4-BE49-F238E27FC236}">
                <a16:creationId xmlns:a16="http://schemas.microsoft.com/office/drawing/2014/main" xmlns="" id="{76C07FDA-46C4-4B9A-89F7-A8256A199347}"/>
              </a:ext>
            </a:extLst>
          </p:cNvPr>
          <p:cNvSpPr txBox="1"/>
          <p:nvPr/>
        </p:nvSpPr>
        <p:spPr>
          <a:xfrm>
            <a:off x="5812375" y="3260775"/>
            <a:ext cx="884163" cy="46157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1" i="0" u="none" strike="noStrike" kern="0" cap="none" spc="0" normalizeH="0" baseline="0">
                <a:ln>
                  <a:noFill/>
                </a:ln>
                <a:solidFill>
                  <a:srgbClr val="F2894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/>
            <a:r>
              <a:rPr lang="en-US" altLang="zh-CN" sz="1200" dirty="0" err="1">
                <a:latin typeface="Arial" panose="020B0604020202020204" pitchFamily="34" charset="0"/>
                <a:cs typeface="Arial"/>
                <a:sym typeface="Arial" panose="020B0604020202020204" pitchFamily="34" charset="0"/>
              </a:rPr>
              <a:t>kmesh</a:t>
            </a:r>
            <a:r>
              <a:rPr lang="en-US" altLang="zh-CN" sz="1200" dirty="0">
                <a:latin typeface="Arial" panose="020B0604020202020204" pitchFamily="34" charset="0"/>
                <a:cs typeface="Arial"/>
                <a:sym typeface="Arial" panose="020B0604020202020204" pitchFamily="34" charset="0"/>
              </a:rPr>
              <a:t>-daemon</a:t>
            </a:r>
            <a:endParaRPr lang="zh-CN" altLang="en-US" sz="1200" dirty="0">
              <a:latin typeface="Arial" panose="020B0604020202020204" pitchFamily="34" charset="0"/>
              <a:cs typeface="Arial"/>
              <a:sym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xmlns="" id="{B6E148DA-53F6-4C62-9766-AB8E1DAB23A9}"/>
              </a:ext>
            </a:extLst>
          </p:cNvPr>
          <p:cNvSpPr txBox="1"/>
          <p:nvPr/>
        </p:nvSpPr>
        <p:spPr>
          <a:xfrm>
            <a:off x="5461184" y="2014163"/>
            <a:ext cx="94237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914112">
              <a:buClr>
                <a:srgbClr val="000000"/>
              </a:buClr>
              <a:buFont typeface="Arial"/>
              <a:buNone/>
            </a:pPr>
            <a:r>
              <a:rPr kumimoji="1" lang="en-US" altLang="zh-CN" sz="1100" kern="0" dirty="0" err="1" smtClean="0">
                <a:solidFill>
                  <a:srgbClr val="5757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xds</a:t>
            </a:r>
            <a:endParaRPr kumimoji="1" lang="en-US" altLang="zh-CN" sz="1100" kern="0" dirty="0" smtClean="0">
              <a:solidFill>
                <a:srgbClr val="5757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xmlns="" id="{BABE1C4C-353B-45BF-84DA-B912D2C71BBF}"/>
              </a:ext>
            </a:extLst>
          </p:cNvPr>
          <p:cNvSpPr txBox="1"/>
          <p:nvPr/>
        </p:nvSpPr>
        <p:spPr>
          <a:xfrm>
            <a:off x="3235240" y="3517836"/>
            <a:ext cx="1038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>
              <a:buClr>
                <a:srgbClr val="000000"/>
              </a:buClr>
              <a:buFont typeface="Arial"/>
              <a:buNone/>
            </a:pPr>
            <a:r>
              <a:rPr kumimoji="1" lang="en-US" altLang="zh-CN" sz="1200" kern="0" dirty="0" smtClean="0">
                <a:solidFill>
                  <a:srgbClr val="5757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User  Space</a:t>
            </a:r>
            <a:endParaRPr kumimoji="1" lang="zh-CN" altLang="en-US" sz="1200" kern="0" dirty="0">
              <a:solidFill>
                <a:srgbClr val="5757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xmlns="" id="{BABE1C4C-353B-45BF-84DA-B912D2C71BBF}"/>
              </a:ext>
            </a:extLst>
          </p:cNvPr>
          <p:cNvSpPr txBox="1"/>
          <p:nvPr/>
        </p:nvSpPr>
        <p:spPr>
          <a:xfrm>
            <a:off x="3206112" y="3904898"/>
            <a:ext cx="1125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>
              <a:buClr>
                <a:srgbClr val="000000"/>
              </a:buClr>
              <a:buFont typeface="Arial"/>
              <a:buNone/>
            </a:pPr>
            <a:r>
              <a:rPr kumimoji="1" lang="en-US" altLang="zh-CN" sz="1200" kern="0" dirty="0" smtClean="0">
                <a:solidFill>
                  <a:srgbClr val="5757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Kernel Space</a:t>
            </a:r>
            <a:endParaRPr kumimoji="1" lang="zh-CN" altLang="en-US" sz="1200" kern="0" dirty="0">
              <a:solidFill>
                <a:srgbClr val="5757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xmlns="" id="{BABE1C4C-353B-45BF-84DA-B912D2C71BBF}"/>
              </a:ext>
            </a:extLst>
          </p:cNvPr>
          <p:cNvSpPr txBox="1"/>
          <p:nvPr/>
        </p:nvSpPr>
        <p:spPr>
          <a:xfrm>
            <a:off x="664743" y="1668528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>
              <a:buClr>
                <a:srgbClr val="000000"/>
              </a:buClr>
              <a:buFont typeface="Arial"/>
              <a:buNone/>
            </a:pPr>
            <a:r>
              <a:rPr kumimoji="1" lang="en-US" altLang="zh-CN" sz="1200" kern="0" dirty="0" smtClean="0">
                <a:solidFill>
                  <a:srgbClr val="5757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Node 1</a:t>
            </a:r>
            <a:endParaRPr kumimoji="1" lang="zh-CN" altLang="en-US" sz="1200" kern="0" dirty="0">
              <a:solidFill>
                <a:srgbClr val="5757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xmlns="" id="{BABE1C4C-353B-45BF-84DA-B912D2C71BBF}"/>
              </a:ext>
            </a:extLst>
          </p:cNvPr>
          <p:cNvSpPr txBox="1"/>
          <p:nvPr/>
        </p:nvSpPr>
        <p:spPr>
          <a:xfrm>
            <a:off x="6177276" y="1607029"/>
            <a:ext cx="678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>
              <a:buClr>
                <a:srgbClr val="000000"/>
              </a:buClr>
              <a:buFont typeface="Arial"/>
              <a:buNone/>
            </a:pPr>
            <a:r>
              <a:rPr kumimoji="1" lang="en-US" altLang="zh-CN" sz="1200" kern="0" dirty="0" smtClean="0">
                <a:solidFill>
                  <a:srgbClr val="57575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Node 2</a:t>
            </a:r>
            <a:endParaRPr kumimoji="1" lang="zh-CN" altLang="en-US" sz="1200" kern="0" dirty="0">
              <a:solidFill>
                <a:srgbClr val="575756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127" name="TextBox 7">
            <a:extLst>
              <a:ext uri="{FF2B5EF4-FFF2-40B4-BE49-F238E27FC236}">
                <a16:creationId xmlns:a16="http://schemas.microsoft.com/office/drawing/2014/main" xmlns="" id="{B3BAE10B-39B6-4BF2-BDB4-0A79532CB703}"/>
              </a:ext>
            </a:extLst>
          </p:cNvPr>
          <p:cNvSpPr txBox="1"/>
          <p:nvPr/>
        </p:nvSpPr>
        <p:spPr>
          <a:xfrm>
            <a:off x="887552" y="4615664"/>
            <a:ext cx="1859961" cy="336992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r>
              <a:rPr lang="en-US" altLang="zh-CN" sz="1200" b="1" kern="0" dirty="0" smtClean="0">
                <a:solidFill>
                  <a:srgbClr val="F289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Kernel Module</a:t>
            </a:r>
            <a:endParaRPr lang="zh-CN" altLang="en-US" sz="1200" b="1" kern="0" dirty="0">
              <a:solidFill>
                <a:srgbClr val="F28944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sp>
        <p:nvSpPr>
          <p:cNvPr id="128" name="TextBox 7">
            <a:extLst>
              <a:ext uri="{FF2B5EF4-FFF2-40B4-BE49-F238E27FC236}">
                <a16:creationId xmlns:a16="http://schemas.microsoft.com/office/drawing/2014/main" xmlns="" id="{B3BAE10B-39B6-4BF2-BDB4-0A79532CB703}"/>
              </a:ext>
            </a:extLst>
          </p:cNvPr>
          <p:cNvSpPr txBox="1"/>
          <p:nvPr/>
        </p:nvSpPr>
        <p:spPr>
          <a:xfrm>
            <a:off x="4790477" y="4613982"/>
            <a:ext cx="1859961" cy="336992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r>
              <a:rPr lang="en-US" altLang="zh-CN" sz="1200" b="1" kern="0" dirty="0" smtClean="0">
                <a:solidFill>
                  <a:srgbClr val="F2894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/>
                <a:sym typeface="Arial" panose="020B0604020202020204" pitchFamily="34" charset="0"/>
              </a:rPr>
              <a:t>Kernel Module</a:t>
            </a:r>
            <a:endParaRPr lang="zh-CN" altLang="en-US" sz="1200" b="1" kern="0" dirty="0">
              <a:solidFill>
                <a:srgbClr val="F28944"/>
              </a:solidFill>
              <a:latin typeface="Arial" panose="020B0604020202020204" pitchFamily="34" charset="0"/>
              <a:ea typeface="微软雅黑" panose="020B0503020204020204" pitchFamily="34" charset="-122"/>
              <a:cs typeface="Arial"/>
              <a:sym typeface="Arial" panose="020B0604020202020204" pitchFamily="34" charset="0"/>
            </a:endParaRPr>
          </a:p>
        </p:txBody>
      </p:sp>
      <p:cxnSp>
        <p:nvCxnSpPr>
          <p:cNvPr id="129" name="肘形连接符 177"/>
          <p:cNvCxnSpPr>
            <a:stCxn id="121" idx="2"/>
          </p:cNvCxnSpPr>
          <p:nvPr/>
        </p:nvCxnSpPr>
        <p:spPr>
          <a:xfrm>
            <a:off x="6254457" y="3722345"/>
            <a:ext cx="0" cy="5286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0" name="肘形连接符 177"/>
          <p:cNvCxnSpPr/>
          <p:nvPr/>
        </p:nvCxnSpPr>
        <p:spPr>
          <a:xfrm flipH="1">
            <a:off x="1301331" y="3708464"/>
            <a:ext cx="1" cy="52716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>
                <a:lumMod val="95000"/>
                <a:lumOff val="5000"/>
              </a:sysClr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31" name="Picture 2" descr="Brand Guidelines – eBP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15" y="4245777"/>
            <a:ext cx="283144" cy="2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矩形 131">
            <a:extLst>
              <a:ext uri="{FF2B5EF4-FFF2-40B4-BE49-F238E27FC236}">
                <a16:creationId xmlns="" xmlns:a16="http://schemas.microsoft.com/office/drawing/2014/main" id="{12548EB1-314E-4427-8211-6EF139CF5FC9}"/>
              </a:ext>
            </a:extLst>
          </p:cNvPr>
          <p:cNvSpPr/>
          <p:nvPr/>
        </p:nvSpPr>
        <p:spPr>
          <a:xfrm>
            <a:off x="7077936" y="2841173"/>
            <a:ext cx="4841446" cy="1762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tabLst>
                <a:tab pos="361950" algn="l"/>
                <a:tab pos="712788" algn="l"/>
              </a:tabLst>
            </a:pPr>
            <a:r>
              <a:rPr lang="zh-CN" altLang="en-US" sz="1400" b="1" dirty="0" smtClean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特点：</a:t>
            </a:r>
            <a:endParaRPr lang="en-US" altLang="zh-CN" sz="1400" b="1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lvl="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仅支持</a:t>
            </a:r>
            <a:r>
              <a:rPr lang="en-US" altLang="zh-CN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</a:t>
            </a:r>
            <a:r>
              <a:rPr lang="zh-CN" altLang="en-US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协议治理</a:t>
            </a:r>
            <a:endParaRPr lang="en-US" altLang="zh-CN" sz="1200" dirty="0" smtClean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完全基于内核模块和</a:t>
            </a:r>
            <a:r>
              <a:rPr lang="en-US" altLang="zh-CN" sz="1200" dirty="0" err="1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r>
              <a:rPr lang="zh-CN" altLang="en-US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，随流治理</a:t>
            </a:r>
            <a:endParaRPr lang="en-US" altLang="zh-CN" sz="1200" dirty="0" smtClean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对</a:t>
            </a:r>
            <a:r>
              <a:rPr lang="en-US" altLang="zh-CN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OS</a:t>
            </a:r>
            <a:r>
              <a:rPr lang="zh-CN" altLang="en-US" sz="12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版本和内核版本有一定要求，欧拉操作系统原生支持</a:t>
            </a:r>
            <a:endParaRPr lang="en-US" altLang="zh-CN" sz="1200" dirty="0" smtClean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0" indent="-1714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zh-CN" altLang="zh-CN" sz="1200" dirty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tabLst>
                <a:tab pos="361950" algn="l"/>
                <a:tab pos="712788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50000"/>
              </a:lnSpc>
              <a:tabLst>
                <a:tab pos="361950" algn="l"/>
                <a:tab pos="712788" algn="l"/>
              </a:tabLst>
            </a:pPr>
            <a:endParaRPr lang="en-US" sz="140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00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zh-CN" altLang="en-US" sz="28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主流</a:t>
            </a: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服务网格技术分析</a:t>
            </a:r>
            <a:endParaRPr kumimoji="1"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en-US" altLang="zh-CN" sz="28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架构介绍</a:t>
            </a:r>
            <a:endParaRPr kumimoji="1"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en-US" altLang="zh-CN" sz="2800" b="1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kumimoji="1" lang="zh-CN" altLang="en-US" sz="2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关键技术分析</a:t>
            </a:r>
            <a:endParaRPr kumimoji="1" lang="en-US" altLang="zh-CN" sz="28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服务网格未来展望</a:t>
            </a:r>
          </a:p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86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Kmesh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Dual Engine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：工作原理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33425" y="1452880"/>
            <a:ext cx="10731499" cy="4699000"/>
          </a:xfrm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BB85F3B0-2E01-477A-92AF-7AC1A977AB0F}"/>
              </a:ext>
            </a:extLst>
          </p:cNvPr>
          <p:cNvSpPr/>
          <p:nvPr/>
        </p:nvSpPr>
        <p:spPr>
          <a:xfrm>
            <a:off x="610961" y="2069751"/>
            <a:ext cx="1145512" cy="321547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Service A</a:t>
            </a:r>
            <a:endParaRPr kumimoji="0" lang="zh-CN" alt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5DD3191-654C-4D9B-8791-C1D5091A1937}"/>
              </a:ext>
            </a:extLst>
          </p:cNvPr>
          <p:cNvSpPr/>
          <p:nvPr/>
        </p:nvSpPr>
        <p:spPr>
          <a:xfrm>
            <a:off x="1043040" y="3124828"/>
            <a:ext cx="1145512" cy="321547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connect</a:t>
            </a:r>
            <a:endParaRPr kumimoji="0" lang="zh-CN" alt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B8E4675-34D0-40B5-B864-510A6D188E5F}"/>
              </a:ext>
            </a:extLst>
          </p:cNvPr>
          <p:cNvSpPr/>
          <p:nvPr/>
        </p:nvSpPr>
        <p:spPr>
          <a:xfrm>
            <a:off x="289416" y="5212421"/>
            <a:ext cx="1145512" cy="321547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sendmsg</a:t>
            </a:r>
            <a:endParaRPr kumimoji="0" lang="zh-CN" alt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xmlns="" id="{0D678593-9751-4153-9211-1F48632114F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615796" y="2391298"/>
            <a:ext cx="0" cy="733530"/>
          </a:xfrm>
          <a:prstGeom prst="straightConnector1">
            <a:avLst/>
          </a:prstGeom>
          <a:noFill/>
          <a:ln w="9525" cap="flat" cmpd="sng" algn="ctr">
            <a:solidFill>
              <a:srgbClr val="156082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xmlns="" id="{D553DD46-D21C-4924-B149-690116673A64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62172" y="2391296"/>
            <a:ext cx="0" cy="2821125"/>
          </a:xfrm>
          <a:prstGeom prst="straightConnector1">
            <a:avLst/>
          </a:prstGeom>
          <a:noFill/>
          <a:ln w="9525" cap="flat" cmpd="sng" algn="ctr">
            <a:solidFill>
              <a:srgbClr val="156082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8A201B11-8590-42CD-A762-1DB62DA58E58}"/>
              </a:ext>
            </a:extLst>
          </p:cNvPr>
          <p:cNvSpPr/>
          <p:nvPr/>
        </p:nvSpPr>
        <p:spPr>
          <a:xfrm>
            <a:off x="2695993" y="3016259"/>
            <a:ext cx="1406769" cy="488942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L4</a:t>
            </a:r>
            <a:r>
              <a: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pre connect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1EB013D3-C366-45B8-9748-35DBFB3AED9A}"/>
              </a:ext>
            </a:extLst>
          </p:cNvPr>
          <p:cNvSpPr/>
          <p:nvPr/>
        </p:nvSpPr>
        <p:spPr>
          <a:xfrm>
            <a:off x="4610205" y="3032024"/>
            <a:ext cx="1750585" cy="539445"/>
          </a:xfrm>
          <a:prstGeom prst="rect">
            <a:avLst/>
          </a:prstGeom>
          <a:solidFill>
            <a:srgbClr val="0E2841">
              <a:lumMod val="25000"/>
              <a:lumOff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Cgroup</a:t>
            </a: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/Connect4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altLang="zh-CN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105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DNAT</a:t>
            </a:r>
            <a:endParaRPr kumimoji="0" lang="en-US" altLang="zh-CN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1C2DD0CB-0720-4E3E-B001-44C7B3E32EB9}"/>
              </a:ext>
            </a:extLst>
          </p:cNvPr>
          <p:cNvGrpSpPr/>
          <p:nvPr/>
        </p:nvGrpSpPr>
        <p:grpSpPr>
          <a:xfrm>
            <a:off x="4102762" y="3200273"/>
            <a:ext cx="507442" cy="152527"/>
            <a:chOff x="4798087" y="2647823"/>
            <a:chExt cx="507442" cy="152527"/>
          </a:xfrm>
        </p:grpSpPr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xmlns="" id="{21DD348B-289E-4DED-8AAF-48587A0B9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087" y="2647823"/>
              <a:ext cx="507442" cy="4366"/>
            </a:xfrm>
            <a:prstGeom prst="straightConnector1">
              <a:avLst/>
            </a:prstGeom>
            <a:noFill/>
            <a:ln w="9525" cap="flat" cmpd="sng" algn="ctr">
              <a:solidFill>
                <a:srgbClr val="156082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xmlns="" id="{28AAD46A-F4E4-4274-A98F-4C1738F14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8087" y="2800350"/>
              <a:ext cx="485908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56082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82C99D12-8957-4FB8-9128-BA5E72E50C38}"/>
              </a:ext>
            </a:extLst>
          </p:cNvPr>
          <p:cNvGrpSpPr/>
          <p:nvPr/>
        </p:nvGrpSpPr>
        <p:grpSpPr>
          <a:xfrm>
            <a:off x="2188551" y="3204972"/>
            <a:ext cx="507442" cy="152527"/>
            <a:chOff x="4798087" y="2647823"/>
            <a:chExt cx="507442" cy="152527"/>
          </a:xfrm>
        </p:grpSpPr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xmlns="" id="{F33402EE-E2A4-450D-BD90-F57282B887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087" y="2647823"/>
              <a:ext cx="507442" cy="4366"/>
            </a:xfrm>
            <a:prstGeom prst="straightConnector1">
              <a:avLst/>
            </a:prstGeom>
            <a:noFill/>
            <a:ln w="9525" cap="flat" cmpd="sng" algn="ctr">
              <a:solidFill>
                <a:srgbClr val="156082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xmlns="" id="{8379C1E9-CC3E-43B0-9F56-70D1DE45CA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8087" y="2800350"/>
              <a:ext cx="485908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56082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013FC1ED-B737-4C2C-8F16-C0A06BF4A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882" y="3082735"/>
            <a:ext cx="240063" cy="27006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xmlns="" id="{E4B25A9F-8D02-45E6-AABE-FF2936D840F2}"/>
              </a:ext>
            </a:extLst>
          </p:cNvPr>
          <p:cNvGrpSpPr/>
          <p:nvPr/>
        </p:nvGrpSpPr>
        <p:grpSpPr>
          <a:xfrm>
            <a:off x="1451260" y="5295577"/>
            <a:ext cx="507442" cy="152527"/>
            <a:chOff x="4798087" y="2647823"/>
            <a:chExt cx="507442" cy="152527"/>
          </a:xfrm>
        </p:grpSpPr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6AD07056-E785-496A-BC8D-FBF734EDE0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087" y="2647823"/>
              <a:ext cx="507442" cy="4366"/>
            </a:xfrm>
            <a:prstGeom prst="straightConnector1">
              <a:avLst/>
            </a:prstGeom>
            <a:noFill/>
            <a:ln w="9525" cap="flat" cmpd="sng" algn="ctr">
              <a:solidFill>
                <a:srgbClr val="156082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xmlns="" id="{77FC9788-D850-4F8E-AB69-F7877988BF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8087" y="2800350"/>
              <a:ext cx="485908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56082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22" name="圆柱形 21">
            <a:extLst>
              <a:ext uri="{FF2B5EF4-FFF2-40B4-BE49-F238E27FC236}">
                <a16:creationId xmlns:a16="http://schemas.microsoft.com/office/drawing/2014/main" xmlns="" id="{2BE817DA-26F3-4A51-8219-410BCC4B6488}"/>
              </a:ext>
            </a:extLst>
          </p:cNvPr>
          <p:cNvSpPr/>
          <p:nvPr/>
        </p:nvSpPr>
        <p:spPr>
          <a:xfrm>
            <a:off x="6426235" y="4124603"/>
            <a:ext cx="901138" cy="414685"/>
          </a:xfrm>
          <a:prstGeom prst="can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0E28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E2841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bpf</a:t>
            </a:r>
            <a:r>
              <a:rPr kumimoji="0" lang="en-US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E2841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map</a:t>
            </a:r>
            <a:endParaRPr kumimoji="0" lang="zh-CN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E2841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3" name="直接连接符 30">
            <a:extLst>
              <a:ext uri="{FF2B5EF4-FFF2-40B4-BE49-F238E27FC236}">
                <a16:creationId xmlns:a16="http://schemas.microsoft.com/office/drawing/2014/main" xmlns="" id="{86310619-FE48-4921-8BB9-FB11A5806485}"/>
              </a:ext>
            </a:extLst>
          </p:cNvPr>
          <p:cNvCxnSpPr>
            <a:cxnSpLocks/>
            <a:endCxn id="22" idx="2"/>
          </p:cNvCxnSpPr>
          <p:nvPr/>
        </p:nvCxnSpPr>
        <p:spPr>
          <a:xfrm rot="16200000" flipH="1">
            <a:off x="5872996" y="3778706"/>
            <a:ext cx="776243" cy="330235"/>
          </a:xfrm>
          <a:prstGeom prst="bentConnector2">
            <a:avLst/>
          </a:prstGeom>
          <a:noFill/>
          <a:ln w="9525" cap="flat" cmpd="sng" algn="ctr">
            <a:solidFill>
              <a:srgbClr val="156082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FEF9E7BD-3DFA-4805-927D-D03D82AB0A44}"/>
              </a:ext>
            </a:extLst>
          </p:cNvPr>
          <p:cNvSpPr/>
          <p:nvPr/>
        </p:nvSpPr>
        <p:spPr>
          <a:xfrm>
            <a:off x="5118627" y="5128723"/>
            <a:ext cx="1669101" cy="488942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Network stack</a:t>
            </a:r>
            <a:endParaRPr kumimoji="0" lang="zh-CN" alt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DE7DE38B-F886-41E0-8E48-FC2FE88BEA8E}"/>
              </a:ext>
            </a:extLst>
          </p:cNvPr>
          <p:cNvGrpSpPr/>
          <p:nvPr/>
        </p:nvGrpSpPr>
        <p:grpSpPr>
          <a:xfrm>
            <a:off x="4614358" y="5296930"/>
            <a:ext cx="507442" cy="152527"/>
            <a:chOff x="4798087" y="2647823"/>
            <a:chExt cx="507442" cy="152527"/>
          </a:xfrm>
        </p:grpSpPr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xmlns="" id="{E5B2DCA8-897E-4D8B-86E0-926E34E185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8087" y="2647823"/>
              <a:ext cx="507442" cy="4366"/>
            </a:xfrm>
            <a:prstGeom prst="straightConnector1">
              <a:avLst/>
            </a:prstGeom>
            <a:noFill/>
            <a:ln w="9525" cap="flat" cmpd="sng" algn="ctr">
              <a:solidFill>
                <a:srgbClr val="156082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xmlns="" id="{198F5162-1053-49DC-876B-2C296BDE65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8087" y="2800350"/>
              <a:ext cx="485908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156082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13EC2980-66E9-4845-96AA-64E04DF21DED}"/>
              </a:ext>
            </a:extLst>
          </p:cNvPr>
          <p:cNvSpPr/>
          <p:nvPr/>
        </p:nvSpPr>
        <p:spPr>
          <a:xfrm>
            <a:off x="7644221" y="2069749"/>
            <a:ext cx="1145512" cy="321547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Service B</a:t>
            </a:r>
            <a:endParaRPr kumimoji="0" lang="zh-CN" alt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1860290C-A18B-46AC-9D14-8010C80EE301}"/>
              </a:ext>
            </a:extLst>
          </p:cNvPr>
          <p:cNvSpPr/>
          <p:nvPr/>
        </p:nvSpPr>
        <p:spPr>
          <a:xfrm>
            <a:off x="7644221" y="3223853"/>
            <a:ext cx="1145512" cy="321547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recvmsg</a:t>
            </a:r>
            <a:endParaRPr kumimoji="0" lang="zh-CN" alt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xmlns="" id="{99CF6469-3999-4718-96B5-8DC71DF9BBB4}"/>
              </a:ext>
            </a:extLst>
          </p:cNvPr>
          <p:cNvCxnSpPr>
            <a:cxnSpLocks/>
            <a:stCxn id="29" idx="0"/>
            <a:endCxn id="28" idx="2"/>
          </p:cNvCxnSpPr>
          <p:nvPr/>
        </p:nvCxnSpPr>
        <p:spPr>
          <a:xfrm flipV="1">
            <a:off x="8216977" y="2391296"/>
            <a:ext cx="0" cy="832557"/>
          </a:xfrm>
          <a:prstGeom prst="straightConnector1">
            <a:avLst/>
          </a:prstGeom>
          <a:noFill/>
          <a:ln w="9525" cap="flat" cmpd="sng" algn="ctr">
            <a:solidFill>
              <a:srgbClr val="156082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xmlns="" id="{1870EC95-2C4B-40C8-AF34-71585FCB6777}"/>
              </a:ext>
            </a:extLst>
          </p:cNvPr>
          <p:cNvCxnSpPr>
            <a:cxnSpLocks/>
          </p:cNvCxnSpPr>
          <p:nvPr/>
        </p:nvCxnSpPr>
        <p:spPr>
          <a:xfrm flipV="1">
            <a:off x="8221499" y="3568399"/>
            <a:ext cx="0" cy="1567941"/>
          </a:xfrm>
          <a:prstGeom prst="straightConnector1">
            <a:avLst/>
          </a:prstGeom>
          <a:noFill/>
          <a:ln w="9525" cap="flat" cmpd="sng" algn="ctr">
            <a:solidFill>
              <a:srgbClr val="156082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355A8353-15ED-4E46-B384-602D55617E5F}"/>
              </a:ext>
            </a:extLst>
          </p:cNvPr>
          <p:cNvSpPr/>
          <p:nvPr/>
        </p:nvSpPr>
        <p:spPr>
          <a:xfrm>
            <a:off x="3964300" y="2085516"/>
            <a:ext cx="1145512" cy="321547"/>
          </a:xfrm>
          <a:prstGeom prst="rect">
            <a:avLst/>
          </a:prstGeom>
          <a:solidFill>
            <a:srgbClr val="0E2841">
              <a:lumMod val="25000"/>
              <a:lumOff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-daemon</a:t>
            </a:r>
            <a:endParaRPr kumimoji="0" lang="zh-CN" alt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3" name="直接连接符 161">
            <a:extLst>
              <a:ext uri="{FF2B5EF4-FFF2-40B4-BE49-F238E27FC236}">
                <a16:creationId xmlns:a16="http://schemas.microsoft.com/office/drawing/2014/main" xmlns="" id="{CED133BF-4258-4D12-972A-66B6F9FEBF2E}"/>
              </a:ext>
            </a:extLst>
          </p:cNvPr>
          <p:cNvCxnSpPr>
            <a:cxnSpLocks/>
            <a:stCxn id="32" idx="2"/>
            <a:endCxn id="22" idx="1"/>
          </p:cNvCxnSpPr>
          <p:nvPr/>
        </p:nvCxnSpPr>
        <p:spPr>
          <a:xfrm rot="16200000" flipH="1">
            <a:off x="4848160" y="2095959"/>
            <a:ext cx="1717540" cy="2339748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156082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E644A66A-D350-4730-9111-95BA2B336305}"/>
              </a:ext>
            </a:extLst>
          </p:cNvPr>
          <p:cNvSpPr/>
          <p:nvPr/>
        </p:nvSpPr>
        <p:spPr>
          <a:xfrm>
            <a:off x="1950728" y="4949345"/>
            <a:ext cx="2685164" cy="863765"/>
          </a:xfrm>
          <a:prstGeom prst="rect">
            <a:avLst/>
          </a:prstGeom>
          <a:solidFill>
            <a:srgbClr val="0E2841">
              <a:lumMod val="25000"/>
              <a:lumOff val="75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Sendmsg</a:t>
            </a:r>
            <a:endParaRPr kumimoji="0" lang="en-US" altLang="zh-CN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carry additional information(</a:t>
            </a:r>
            <a:r>
              <a:rPr kumimoji="0" lang="en-US" altLang="zh-CN" sz="105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tlv</a:t>
            </a: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type)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for l7 upstream</a:t>
            </a:r>
          </a:p>
        </p:txBody>
      </p:sp>
      <p:cxnSp>
        <p:nvCxnSpPr>
          <p:cNvPr id="35" name="直接连接符 30">
            <a:extLst>
              <a:ext uri="{FF2B5EF4-FFF2-40B4-BE49-F238E27FC236}">
                <a16:creationId xmlns:a16="http://schemas.microsoft.com/office/drawing/2014/main" xmlns="" id="{A222E797-92CB-430F-8CA5-6568FC056341}"/>
              </a:ext>
            </a:extLst>
          </p:cNvPr>
          <p:cNvCxnSpPr>
            <a:cxnSpLocks/>
            <a:stCxn id="34" idx="0"/>
            <a:endCxn id="22" idx="2"/>
          </p:cNvCxnSpPr>
          <p:nvPr/>
        </p:nvCxnSpPr>
        <p:spPr>
          <a:xfrm rot="5400000" flipH="1" flipV="1">
            <a:off x="4551073" y="3074184"/>
            <a:ext cx="617399" cy="3132925"/>
          </a:xfrm>
          <a:prstGeom prst="bentConnector2">
            <a:avLst/>
          </a:prstGeom>
          <a:noFill/>
          <a:ln w="9525" cap="flat" cmpd="sng" algn="ctr">
            <a:solidFill>
              <a:srgbClr val="156082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xmlns="" id="{B0FC363A-7289-41BC-99E1-2050CC938897}"/>
              </a:ext>
            </a:extLst>
          </p:cNvPr>
          <p:cNvSpPr/>
          <p:nvPr/>
        </p:nvSpPr>
        <p:spPr>
          <a:xfrm>
            <a:off x="7120632" y="5128723"/>
            <a:ext cx="1669101" cy="488942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waypoint</a:t>
            </a:r>
            <a:endParaRPr kumimoji="0" lang="zh-CN" altLang="en-US" sz="105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ABE7B100-ABC7-4A7F-94A3-898759807866}"/>
              </a:ext>
            </a:extLst>
          </p:cNvPr>
          <p:cNvCxnSpPr>
            <a:cxnSpLocks/>
            <a:stCxn id="24" idx="3"/>
            <a:endCxn id="36" idx="1"/>
          </p:cNvCxnSpPr>
          <p:nvPr/>
        </p:nvCxnSpPr>
        <p:spPr>
          <a:xfrm>
            <a:off x="6787728" y="5373194"/>
            <a:ext cx="332904" cy="0"/>
          </a:xfrm>
          <a:prstGeom prst="straightConnector1">
            <a:avLst/>
          </a:prstGeom>
          <a:noFill/>
          <a:ln w="9525" cap="flat" cmpd="sng" algn="ctr">
            <a:solidFill>
              <a:srgbClr val="156082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BF72ADBF-38DB-407F-B466-B65248C7C523}"/>
              </a:ext>
            </a:extLst>
          </p:cNvPr>
          <p:cNvSpPr txBox="1"/>
          <p:nvPr/>
        </p:nvSpPr>
        <p:spPr>
          <a:xfrm>
            <a:off x="9122637" y="2285225"/>
            <a:ext cx="26384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lang="en-US" altLang="zh-CN" sz="1400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  <a:p>
            <a:pPr marL="285750" indent="-285750" defTabSz="91440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1400" b="1" kern="0" dirty="0" err="1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Kmesh</a:t>
            </a:r>
            <a:r>
              <a:rPr lang="en-US" altLang="zh-CN" sz="1400" b="1" kern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-daemon</a:t>
            </a:r>
            <a:endParaRPr lang="en-US" altLang="zh-CN" sz="1400" b="1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  <a:p>
            <a:pPr marL="0" lvl="1" defTabSz="914400">
              <a:buClr>
                <a:srgbClr val="000000"/>
              </a:buClr>
              <a:buFont typeface="Arial"/>
              <a:buNone/>
            </a:pPr>
            <a:r>
              <a:rPr lang="zh-CN" altLang="en-US" sz="1400" kern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负责配置刷新</a:t>
            </a:r>
            <a:endParaRPr lang="en-US" altLang="zh-CN" sz="1400" kern="0" dirty="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  <a:p>
            <a:pPr marL="285750" lvl="1" indent="-285750" defTabSz="91440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1400" b="1" kern="0" dirty="0" err="1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Cgroup</a:t>
            </a:r>
            <a:r>
              <a:rPr lang="en-US" altLang="zh-CN" sz="1400" b="1" kern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/Connect4(</a:t>
            </a:r>
            <a:r>
              <a:rPr lang="en-US" altLang="zh-CN" sz="1400" b="1" kern="0" dirty="0" err="1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ebpf</a:t>
            </a:r>
            <a:r>
              <a:rPr lang="en-US" altLang="zh-CN" sz="1400" b="1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):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L4 upstream logic</a:t>
            </a:r>
            <a:endParaRPr lang="en-US" altLang="zh-CN" sz="1400" b="1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  <a:p>
            <a:pPr marL="285750" indent="-285750" defTabSz="91440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1400" b="1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Sockops</a:t>
            </a:r>
            <a:r>
              <a:rPr lang="en-US" altLang="zh-CN" sz="1400" b="1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(</a:t>
            </a:r>
            <a:r>
              <a:rPr lang="en-US" altLang="zh-CN" sz="1400" b="1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ebpf</a:t>
            </a:r>
            <a:r>
              <a:rPr lang="en-US" altLang="zh-CN" sz="1400" b="1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):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Trigger </a:t>
            </a:r>
            <a:r>
              <a:rPr lang="en-US" altLang="zh-CN" sz="1400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sendmsg</a:t>
            </a: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 execution.</a:t>
            </a:r>
          </a:p>
          <a:p>
            <a:pPr marL="285750" indent="-285750" defTabSz="91440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1400" b="1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Sendmsg</a:t>
            </a:r>
            <a:r>
              <a:rPr lang="en-US" altLang="zh-CN" sz="1400" b="1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(</a:t>
            </a:r>
            <a:r>
              <a:rPr lang="en-US" altLang="zh-CN" sz="1400" b="1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ebpf</a:t>
            </a:r>
            <a:r>
              <a:rPr lang="en-US" altLang="zh-CN" sz="1400" b="1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):</a:t>
            </a: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altLang="zh-CN" sz="1400" kern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Encoder</a:t>
            </a:r>
            <a:r>
              <a:rPr lang="zh-CN" altLang="en-US" sz="1400" kern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1400" kern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Carry </a:t>
            </a: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additional information for l7 upstream to waypoint by </a:t>
            </a:r>
            <a:r>
              <a:rPr lang="en-US" altLang="zh-CN" sz="1400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tlv</a:t>
            </a: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(type-length-value) type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55F63B57-994E-4B3D-959C-1C5248D854CC}"/>
              </a:ext>
            </a:extLst>
          </p:cNvPr>
          <p:cNvSpPr txBox="1"/>
          <p:nvPr/>
        </p:nvSpPr>
        <p:spPr>
          <a:xfrm>
            <a:off x="3355742" y="4339397"/>
            <a:ext cx="22646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altLang="zh-CN" sz="9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Additional information for l7 upstream 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8ACE25B3-68DA-4274-B886-8E2C963226DB}"/>
              </a:ext>
            </a:extLst>
          </p:cNvPr>
          <p:cNvSpPr txBox="1"/>
          <p:nvPr/>
        </p:nvSpPr>
        <p:spPr>
          <a:xfrm>
            <a:off x="1005688" y="6220506"/>
            <a:ext cx="7062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CN" sz="1400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L4 upstream 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CN" sz="1400" i="1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*The blue components are </a:t>
            </a:r>
            <a:r>
              <a:rPr lang="en-US" altLang="zh-CN" sz="1400" i="1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lang="en-US" altLang="zh-CN" sz="1400" i="1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components.</a:t>
            </a:r>
            <a:endParaRPr lang="zh-CN" altLang="en-US" sz="1400" i="1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97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Kmesh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观测能力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432948782"/>
              </p:ext>
            </p:extLst>
          </p:nvPr>
        </p:nvGraphicFramePr>
        <p:xfrm>
          <a:off x="853727" y="4391654"/>
          <a:ext cx="6651540" cy="2176788"/>
        </p:xfrm>
        <a:graphic>
          <a:graphicData uri="http://schemas.openxmlformats.org/drawingml/2006/table">
            <a:tbl>
              <a:tblPr/>
              <a:tblGrid>
                <a:gridCol w="3325770"/>
                <a:gridCol w="3325770"/>
              </a:tblGrid>
              <a:tr h="1652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Name</a:t>
                      </a:r>
                    </a:p>
                  </a:txBody>
                  <a:tcPr marL="64559" marR="64559" marT="64559" marB="6455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Describe</a:t>
                      </a:r>
                    </a:p>
                  </a:txBody>
                  <a:tcPr marL="64559" marR="64559" marT="64559" marB="6455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116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kmesh_tcp_connections_opened_total</a:t>
                      </a:r>
                    </a:p>
                  </a:txBody>
                  <a:tcPr marL="64559" marR="64559" marT="64559" marB="6455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The total number of TCP connections opened to a service</a:t>
                      </a:r>
                    </a:p>
                  </a:txBody>
                  <a:tcPr marL="64559" marR="64559" marT="64559" marB="6455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279116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kmesh_tcp_connections_closed_total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4559" marR="64559" marT="64559" marB="6455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The total number of TCP connections closed to a service</a:t>
                      </a:r>
                    </a:p>
                  </a:txBody>
                  <a:tcPr marL="64559" marR="64559" marT="64559" marB="6455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94087"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kmesh_tcp_received_bytes_total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sym typeface="Arial" panose="020B0604020202020204" pitchFamily="34" charset="0"/>
                      </a:endParaRPr>
                    </a:p>
                  </a:txBody>
                  <a:tcPr marL="64559" marR="64559" marT="64559" marB="6455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The size of the total number of bytes </a:t>
                      </a: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reveiced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 in response to a service over a TCP connection</a:t>
                      </a:r>
                    </a:p>
                  </a:txBody>
                  <a:tcPr marL="64559" marR="64559" marT="64559" marB="6455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394087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kmesh_tcp_sent_bytes_total</a:t>
                      </a:r>
                    </a:p>
                  </a:txBody>
                  <a:tcPr marL="64559" marR="64559" marT="64559" marB="6455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The size of the total number of bytes sent in response to a service over a TCP connection</a:t>
                      </a:r>
                    </a:p>
                  </a:txBody>
                  <a:tcPr marL="64559" marR="64559" marT="64559" marB="6455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9116">
                <a:tc>
                  <a:txBody>
                    <a:bodyPr/>
                    <a:lstStyle/>
                    <a:p>
                      <a:pPr fontAlgn="t"/>
                      <a:r>
                        <a:rPr lang="en-US" sz="100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kmesh_tcp_conntections_failed_total</a:t>
                      </a:r>
                    </a:p>
                  </a:txBody>
                  <a:tcPr marL="64559" marR="64559" marT="64559" marB="6455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The total number of TCP connections failed to a service</a:t>
                      </a:r>
                    </a:p>
                  </a:txBody>
                  <a:tcPr marL="64559" marR="64559" marT="64559" marB="6455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210F242-EE05-49AF-B409-118317FB9282}"/>
              </a:ext>
            </a:extLst>
          </p:cNvPr>
          <p:cNvSpPr/>
          <p:nvPr/>
        </p:nvSpPr>
        <p:spPr>
          <a:xfrm>
            <a:off x="1092224" y="1578712"/>
            <a:ext cx="650532" cy="268316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0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client</a:t>
            </a:r>
            <a:endParaRPr kumimoji="0" lang="zh-CN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CE4E77A-A41E-48A8-8FC8-966F1D42E05D}"/>
              </a:ext>
            </a:extLst>
          </p:cNvPr>
          <p:cNvSpPr/>
          <p:nvPr/>
        </p:nvSpPr>
        <p:spPr>
          <a:xfrm>
            <a:off x="5771051" y="1564480"/>
            <a:ext cx="650532" cy="268316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0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server</a:t>
            </a:r>
            <a:endParaRPr kumimoji="0" lang="zh-CN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BE709344-D406-458F-92FC-E9DD27B9472C}"/>
              </a:ext>
            </a:extLst>
          </p:cNvPr>
          <p:cNvSpPr/>
          <p:nvPr/>
        </p:nvSpPr>
        <p:spPr>
          <a:xfrm>
            <a:off x="3510822" y="3138750"/>
            <a:ext cx="678058" cy="678058"/>
          </a:xfrm>
          <a:prstGeom prst="ellipse">
            <a:avLst/>
          </a:prstGeom>
          <a:noFill/>
          <a:ln w="12700" cap="flat" cmpd="sng" algn="ctr">
            <a:solidFill>
              <a:srgbClr val="15608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3DF466C3-6CDD-4B4C-A240-06063183D5A5}"/>
              </a:ext>
            </a:extLst>
          </p:cNvPr>
          <p:cNvSpPr txBox="1"/>
          <p:nvPr/>
        </p:nvSpPr>
        <p:spPr>
          <a:xfrm>
            <a:off x="3465891" y="3325143"/>
            <a:ext cx="1110022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altLang="zh-CN" sz="1400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ringbuf</a:t>
            </a:r>
            <a:endParaRPr lang="zh-CN" altLang="en-US" sz="1400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A55603E3-0B74-4EBE-8109-E36E91B836F1}"/>
              </a:ext>
            </a:extLst>
          </p:cNvPr>
          <p:cNvSpPr/>
          <p:nvPr/>
        </p:nvSpPr>
        <p:spPr>
          <a:xfrm>
            <a:off x="1874574" y="2638180"/>
            <a:ext cx="1452124" cy="351528"/>
          </a:xfrm>
          <a:prstGeom prst="rect">
            <a:avLst/>
          </a:prstGeom>
          <a:solidFill>
            <a:srgbClr val="FBE3D6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0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pre_connect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C809129E-F2B4-431B-A29F-66E67D3F577F}"/>
              </a:ext>
            </a:extLst>
          </p:cNvPr>
          <p:cNvSpPr/>
          <p:nvPr/>
        </p:nvSpPr>
        <p:spPr>
          <a:xfrm>
            <a:off x="1874574" y="3293085"/>
            <a:ext cx="1452124" cy="351528"/>
          </a:xfrm>
          <a:prstGeom prst="rect">
            <a:avLst/>
          </a:prstGeom>
          <a:solidFill>
            <a:srgbClr val="FBE3D6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0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active_established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EFF40F7E-6516-4EC9-A3CF-8AAC28CD3436}"/>
              </a:ext>
            </a:extLst>
          </p:cNvPr>
          <p:cNvSpPr/>
          <p:nvPr/>
        </p:nvSpPr>
        <p:spPr>
          <a:xfrm>
            <a:off x="1871198" y="3947990"/>
            <a:ext cx="1452124" cy="351528"/>
          </a:xfrm>
          <a:prstGeom prst="rect">
            <a:avLst/>
          </a:prstGeom>
          <a:solidFill>
            <a:srgbClr val="FBE3D6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0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close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DCA93B61-EFD2-40F7-AF54-E7F281D17F73}"/>
              </a:ext>
            </a:extLst>
          </p:cNvPr>
          <p:cNvSpPr/>
          <p:nvPr/>
        </p:nvSpPr>
        <p:spPr>
          <a:xfrm>
            <a:off x="4269413" y="2768159"/>
            <a:ext cx="1621456" cy="351528"/>
          </a:xfrm>
          <a:prstGeom prst="rect">
            <a:avLst/>
          </a:prstGeom>
          <a:solidFill>
            <a:srgbClr val="FBE3D6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0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passive_established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C62832FB-847D-4CE4-8770-5943ACE5AF4E}"/>
              </a:ext>
            </a:extLst>
          </p:cNvPr>
          <p:cNvSpPr/>
          <p:nvPr/>
        </p:nvSpPr>
        <p:spPr>
          <a:xfrm>
            <a:off x="4269413" y="3810995"/>
            <a:ext cx="1452124" cy="351528"/>
          </a:xfrm>
          <a:prstGeom prst="rect">
            <a:avLst/>
          </a:prstGeom>
          <a:solidFill>
            <a:srgbClr val="FBE3D6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0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close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圆柱形 14">
            <a:extLst>
              <a:ext uri="{FF2B5EF4-FFF2-40B4-BE49-F238E27FC236}">
                <a16:creationId xmlns:a16="http://schemas.microsoft.com/office/drawing/2014/main" xmlns="" id="{E6479B7F-102A-48CD-A710-4FCD97D32B21}"/>
              </a:ext>
            </a:extLst>
          </p:cNvPr>
          <p:cNvSpPr/>
          <p:nvPr/>
        </p:nvSpPr>
        <p:spPr>
          <a:xfrm>
            <a:off x="791739" y="3257880"/>
            <a:ext cx="905416" cy="414685"/>
          </a:xfrm>
          <a:prstGeom prst="can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0E28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E2841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sk_storage</a:t>
            </a:r>
            <a:endParaRPr kumimoji="0" lang="zh-CN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E2841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圆柱形 15">
            <a:extLst>
              <a:ext uri="{FF2B5EF4-FFF2-40B4-BE49-F238E27FC236}">
                <a16:creationId xmlns:a16="http://schemas.microsoft.com/office/drawing/2014/main" xmlns="" id="{CDBBDA4F-0B67-4D89-A0DB-5756615C1746}"/>
              </a:ext>
            </a:extLst>
          </p:cNvPr>
          <p:cNvSpPr/>
          <p:nvPr/>
        </p:nvSpPr>
        <p:spPr>
          <a:xfrm>
            <a:off x="5771051" y="3218235"/>
            <a:ext cx="901138" cy="414685"/>
          </a:xfrm>
          <a:prstGeom prst="can">
            <a:avLst/>
          </a:prstGeom>
          <a:solidFill>
            <a:srgbClr val="FFFFFF">
              <a:lumMod val="95000"/>
            </a:srgbClr>
          </a:solidFill>
          <a:ln w="6350" cap="flat" cmpd="sng" algn="ctr">
            <a:solidFill>
              <a:srgbClr val="0E28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E2841">
                    <a:lumMod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sk_storage</a:t>
            </a:r>
            <a:endParaRPr kumimoji="0" lang="zh-CN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E2841">
                  <a:lumMod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F3F3AA91-8E6D-40C8-88E1-F23541612021}"/>
              </a:ext>
            </a:extLst>
          </p:cNvPr>
          <p:cNvSpPr/>
          <p:nvPr/>
        </p:nvSpPr>
        <p:spPr>
          <a:xfrm>
            <a:off x="3123789" y="2008789"/>
            <a:ext cx="1452124" cy="351528"/>
          </a:xfrm>
          <a:prstGeom prst="rect">
            <a:avLst/>
          </a:prstGeom>
          <a:solidFill>
            <a:srgbClr val="FBE3D6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0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Kmesh</a:t>
            </a: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-daemon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1B563214-D92D-4712-BB34-8F4034122A13}"/>
              </a:ext>
            </a:extLst>
          </p:cNvPr>
          <p:cNvSpPr/>
          <p:nvPr/>
        </p:nvSpPr>
        <p:spPr>
          <a:xfrm>
            <a:off x="3082487" y="1150620"/>
            <a:ext cx="1452124" cy="351528"/>
          </a:xfrm>
          <a:prstGeom prst="rect">
            <a:avLst/>
          </a:prstGeom>
          <a:solidFill>
            <a:srgbClr val="CAEEFB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0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Prometheus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箭头: 下 71">
            <a:extLst>
              <a:ext uri="{FF2B5EF4-FFF2-40B4-BE49-F238E27FC236}">
                <a16:creationId xmlns:a16="http://schemas.microsoft.com/office/drawing/2014/main" xmlns="" id="{9C8550B9-B9EB-4266-A54D-11D798190EE8}"/>
              </a:ext>
            </a:extLst>
          </p:cNvPr>
          <p:cNvSpPr/>
          <p:nvPr/>
        </p:nvSpPr>
        <p:spPr>
          <a:xfrm rot="10800000">
            <a:off x="3519888" y="1550182"/>
            <a:ext cx="577321" cy="394640"/>
          </a:xfrm>
          <a:prstGeom prst="downArrow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箭头: 下 72">
            <a:extLst>
              <a:ext uri="{FF2B5EF4-FFF2-40B4-BE49-F238E27FC236}">
                <a16:creationId xmlns:a16="http://schemas.microsoft.com/office/drawing/2014/main" xmlns="" id="{54E53D47-735D-424A-B301-28896016BB59}"/>
              </a:ext>
            </a:extLst>
          </p:cNvPr>
          <p:cNvSpPr/>
          <p:nvPr/>
        </p:nvSpPr>
        <p:spPr>
          <a:xfrm rot="10800000">
            <a:off x="3536067" y="2373519"/>
            <a:ext cx="577321" cy="678058"/>
          </a:xfrm>
          <a:prstGeom prst="downArrow">
            <a:avLst/>
          </a:prstGeom>
          <a:solidFill>
            <a:srgbClr val="FFFFFF">
              <a:lumMod val="8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1" name="连接符: 肘形 74">
            <a:extLst>
              <a:ext uri="{FF2B5EF4-FFF2-40B4-BE49-F238E27FC236}">
                <a16:creationId xmlns:a16="http://schemas.microsoft.com/office/drawing/2014/main" xmlns="" id="{55D338EA-C5D0-41F8-97A7-52F721DBFCFC}"/>
              </a:ext>
            </a:extLst>
          </p:cNvPr>
          <p:cNvCxnSpPr>
            <a:stCxn id="15" idx="1"/>
            <a:endCxn id="10" idx="1"/>
          </p:cNvCxnSpPr>
          <p:nvPr/>
        </p:nvCxnSpPr>
        <p:spPr>
          <a:xfrm rot="5400000" flipH="1" flipV="1">
            <a:off x="1337542" y="2720849"/>
            <a:ext cx="443936" cy="630127"/>
          </a:xfrm>
          <a:prstGeom prst="bentConnector2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22" name="连接符: 肘形 75">
            <a:extLst>
              <a:ext uri="{FF2B5EF4-FFF2-40B4-BE49-F238E27FC236}">
                <a16:creationId xmlns:a16="http://schemas.microsoft.com/office/drawing/2014/main" xmlns="" id="{5033C255-9C17-45B4-8DAD-3F6E5FC24179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rot="10800000">
            <a:off x="1244448" y="3672566"/>
            <a:ext cx="626751" cy="451189"/>
          </a:xfrm>
          <a:prstGeom prst="bentConnector2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23" name="连接符: 肘形 78">
            <a:extLst>
              <a:ext uri="{FF2B5EF4-FFF2-40B4-BE49-F238E27FC236}">
                <a16:creationId xmlns:a16="http://schemas.microsoft.com/office/drawing/2014/main" xmlns="" id="{2AE6F3AB-DC07-4F4E-B7E2-D38D62B913DF}"/>
              </a:ext>
            </a:extLst>
          </p:cNvPr>
          <p:cNvCxnSpPr>
            <a:cxnSpLocks/>
            <a:stCxn id="11" idx="1"/>
            <a:endCxn id="15" idx="4"/>
          </p:cNvCxnSpPr>
          <p:nvPr/>
        </p:nvCxnSpPr>
        <p:spPr>
          <a:xfrm rot="10800000">
            <a:off x="1697156" y="3465223"/>
            <a:ext cx="177419" cy="362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24" name="连接符: 肘形 81">
            <a:extLst>
              <a:ext uri="{FF2B5EF4-FFF2-40B4-BE49-F238E27FC236}">
                <a16:creationId xmlns:a16="http://schemas.microsoft.com/office/drawing/2014/main" xmlns="" id="{B6C00C12-68B0-4B2C-A0E1-40E8ED190201}"/>
              </a:ext>
            </a:extLst>
          </p:cNvPr>
          <p:cNvCxnSpPr>
            <a:cxnSpLocks/>
            <a:stCxn id="16" idx="3"/>
            <a:endCxn id="14" idx="3"/>
          </p:cNvCxnSpPr>
          <p:nvPr/>
        </p:nvCxnSpPr>
        <p:spPr>
          <a:xfrm rot="5400000">
            <a:off x="5794660" y="3559798"/>
            <a:ext cx="353839" cy="500083"/>
          </a:xfrm>
          <a:prstGeom prst="bentConnector2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cxnSp>
        <p:nvCxnSpPr>
          <p:cNvPr id="25" name="连接符: 肘形 84">
            <a:extLst>
              <a:ext uri="{FF2B5EF4-FFF2-40B4-BE49-F238E27FC236}">
                <a16:creationId xmlns:a16="http://schemas.microsoft.com/office/drawing/2014/main" xmlns="" id="{50A0BC4B-FEB8-46EA-B446-9B4268205C59}"/>
              </a:ext>
            </a:extLst>
          </p:cNvPr>
          <p:cNvCxnSpPr>
            <a:cxnSpLocks/>
            <a:stCxn id="16" idx="1"/>
            <a:endCxn id="13" idx="3"/>
          </p:cNvCxnSpPr>
          <p:nvPr/>
        </p:nvCxnSpPr>
        <p:spPr>
          <a:xfrm rot="16200000" flipV="1">
            <a:off x="5919089" y="2915703"/>
            <a:ext cx="274312" cy="330751"/>
          </a:xfrm>
          <a:prstGeom prst="bentConnector2">
            <a:avLst/>
          </a:prstGeom>
          <a:noFill/>
          <a:ln w="19050" cap="flat" cmpd="sng" algn="ctr">
            <a:solidFill>
              <a:srgbClr val="000000"/>
            </a:solidFill>
            <a:prstDash val="sysDot"/>
          </a:ln>
          <a:effectLst/>
        </p:spPr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9C23205D-F366-4D5B-B29B-692823309A6F}"/>
              </a:ext>
            </a:extLst>
          </p:cNvPr>
          <p:cNvGrpSpPr/>
          <p:nvPr/>
        </p:nvGrpSpPr>
        <p:grpSpPr>
          <a:xfrm>
            <a:off x="666055" y="2645875"/>
            <a:ext cx="606875" cy="394641"/>
            <a:chOff x="6215635" y="3535410"/>
            <a:chExt cx="606875" cy="394641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xmlns="" id="{12B869F9-2391-468A-B8E2-B8085DFC6A8D}"/>
                </a:ext>
              </a:extLst>
            </p:cNvPr>
            <p:cNvSpPr/>
            <p:nvPr/>
          </p:nvSpPr>
          <p:spPr>
            <a:xfrm>
              <a:off x="6295147" y="3535410"/>
              <a:ext cx="394641" cy="394641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xmlns="" id="{B4EFA5C4-F5D9-4009-9D20-69B1DBF31FB4}"/>
                </a:ext>
              </a:extLst>
            </p:cNvPr>
            <p:cNvSpPr txBox="1"/>
            <p:nvPr/>
          </p:nvSpPr>
          <p:spPr>
            <a:xfrm>
              <a:off x="6215635" y="3566662"/>
              <a:ext cx="606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sock</a:t>
              </a:r>
              <a:endPara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xmlns="" id="{A4B400F1-0746-4852-92CE-0015AEA60CC0}"/>
              </a:ext>
            </a:extLst>
          </p:cNvPr>
          <p:cNvGrpSpPr/>
          <p:nvPr/>
        </p:nvGrpSpPr>
        <p:grpSpPr>
          <a:xfrm>
            <a:off x="6221620" y="2590263"/>
            <a:ext cx="606875" cy="394641"/>
            <a:chOff x="6215635" y="3535410"/>
            <a:chExt cx="606875" cy="394641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xmlns="" id="{61C14165-9066-4B84-863F-AA6BF3097308}"/>
                </a:ext>
              </a:extLst>
            </p:cNvPr>
            <p:cNvSpPr/>
            <p:nvPr/>
          </p:nvSpPr>
          <p:spPr>
            <a:xfrm>
              <a:off x="6295147" y="3535410"/>
              <a:ext cx="394641" cy="394641"/>
            </a:xfrm>
            <a:prstGeom prst="ellips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xmlns="" id="{591E52A2-32F1-4CC1-9078-61319E2F90E0}"/>
                </a:ext>
              </a:extLst>
            </p:cNvPr>
            <p:cNvSpPr txBox="1"/>
            <p:nvPr/>
          </p:nvSpPr>
          <p:spPr>
            <a:xfrm>
              <a:off x="6215635" y="3566662"/>
              <a:ext cx="606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sock</a:t>
              </a:r>
              <a:endPara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endParaRPr>
            </a:p>
          </p:txBody>
        </p:sp>
      </p:grp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xmlns="" id="{74DCA6A1-7DF7-4EAD-806C-8DF2CEBF86C1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942888" y="3040516"/>
            <a:ext cx="137753" cy="217363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xmlns="" id="{779F376F-D0B1-4467-859E-6E4AB702601E}"/>
              </a:ext>
            </a:extLst>
          </p:cNvPr>
          <p:cNvCxnSpPr>
            <a:cxnSpLocks/>
            <a:stCxn id="30" idx="4"/>
          </p:cNvCxnSpPr>
          <p:nvPr/>
        </p:nvCxnSpPr>
        <p:spPr>
          <a:xfrm flipH="1">
            <a:off x="6301132" y="2984904"/>
            <a:ext cx="197321" cy="233331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xmlns="" id="{AB714061-C3D6-4227-B40E-789D04605BAA}"/>
              </a:ext>
            </a:extLst>
          </p:cNvPr>
          <p:cNvCxnSpPr>
            <a:cxnSpLocks/>
            <a:stCxn id="13" idx="1"/>
            <a:endCxn id="8" idx="7"/>
          </p:cNvCxnSpPr>
          <p:nvPr/>
        </p:nvCxnSpPr>
        <p:spPr>
          <a:xfrm flipH="1">
            <a:off x="4089581" y="2943923"/>
            <a:ext cx="179832" cy="294126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shade val="95000"/>
                <a:satMod val="105000"/>
              </a:srgbClr>
            </a:solidFill>
            <a:prstDash val="lgDashDot"/>
            <a:tailEnd type="triangle"/>
          </a:ln>
          <a:effectLst/>
        </p:spPr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xmlns="" id="{F5231D68-50EA-4C32-85E8-A6FDF240F6D7}"/>
              </a:ext>
            </a:extLst>
          </p:cNvPr>
          <p:cNvCxnSpPr>
            <a:cxnSpLocks/>
            <a:stCxn id="14" idx="1"/>
            <a:endCxn id="8" idx="5"/>
          </p:cNvCxnSpPr>
          <p:nvPr/>
        </p:nvCxnSpPr>
        <p:spPr>
          <a:xfrm flipH="1" flipV="1">
            <a:off x="4089581" y="3717509"/>
            <a:ext cx="179832" cy="269250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shade val="95000"/>
                <a:satMod val="105000"/>
              </a:srgbClr>
            </a:solidFill>
            <a:prstDash val="lgDashDot"/>
            <a:tailEnd type="triangle"/>
          </a:ln>
          <a:effectLst/>
        </p:spPr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xmlns="" id="{1E4623C8-DDBA-4F4E-8B93-62DA6ED07A14}"/>
              </a:ext>
            </a:extLst>
          </p:cNvPr>
          <p:cNvCxnSpPr>
            <a:cxnSpLocks/>
            <a:stCxn id="12" idx="3"/>
            <a:endCxn id="8" idx="3"/>
          </p:cNvCxnSpPr>
          <p:nvPr/>
        </p:nvCxnSpPr>
        <p:spPr>
          <a:xfrm flipV="1">
            <a:off x="3323322" y="3717509"/>
            <a:ext cx="286799" cy="406245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shade val="95000"/>
                <a:satMod val="105000"/>
              </a:srgbClr>
            </a:solidFill>
            <a:prstDash val="lgDashDot"/>
            <a:tailEnd type="triangle"/>
          </a:ln>
          <a:effectLst/>
        </p:spPr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F8F46DD0-3926-47C6-870C-7C9AF525844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3326698" y="3468849"/>
            <a:ext cx="139193" cy="10183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shade val="95000"/>
                <a:satMod val="105000"/>
              </a:srgbClr>
            </a:solidFill>
            <a:prstDash val="lgDashDot"/>
            <a:tailEnd type="triangle"/>
          </a:ln>
          <a:effectLst/>
        </p:spPr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xmlns="" id="{7175E376-1E25-4C98-ADC2-971CAA330F16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3326698" y="2813944"/>
            <a:ext cx="283423" cy="424105"/>
          </a:xfrm>
          <a:prstGeom prst="straightConnector1">
            <a:avLst/>
          </a:prstGeom>
          <a:noFill/>
          <a:ln w="12700" cap="flat" cmpd="sng" algn="ctr">
            <a:solidFill>
              <a:srgbClr val="000000">
                <a:shade val="95000"/>
                <a:satMod val="105000"/>
              </a:srgbClr>
            </a:solidFill>
            <a:prstDash val="lgDashDot"/>
            <a:tailEnd type="triangle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72439135-4512-4969-AF57-E5B9BE9FB1D2}"/>
              </a:ext>
            </a:extLst>
          </p:cNvPr>
          <p:cNvCxnSpPr>
            <a:cxnSpLocks/>
          </p:cNvCxnSpPr>
          <p:nvPr/>
        </p:nvCxnSpPr>
        <p:spPr>
          <a:xfrm>
            <a:off x="1025448" y="2454493"/>
            <a:ext cx="5566200" cy="0"/>
          </a:xfrm>
          <a:prstGeom prst="line">
            <a:avLst/>
          </a:prstGeom>
          <a:noFill/>
          <a:ln w="9525" cap="flat" cmpd="sng" algn="ctr">
            <a:solidFill>
              <a:srgbClr val="156082">
                <a:shade val="95000"/>
                <a:satMod val="105000"/>
              </a:srgbClr>
            </a:solidFill>
            <a:prstDash val="dash"/>
          </a:ln>
          <a:effectLst/>
        </p:spPr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8140C986-3525-4706-9081-10C395F3BD2A}"/>
              </a:ext>
            </a:extLst>
          </p:cNvPr>
          <p:cNvSpPr txBox="1"/>
          <p:nvPr/>
        </p:nvSpPr>
        <p:spPr>
          <a:xfrm>
            <a:off x="930374" y="2132739"/>
            <a:ext cx="136053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altLang="zh-CN" sz="1400" kern="0" dirty="0" err="1">
                <a:solidFill>
                  <a:srgbClr val="FFFFFF">
                    <a:lumMod val="6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userspace</a:t>
            </a:r>
            <a:endParaRPr lang="zh-CN" altLang="en-US" sz="1400" kern="0" dirty="0">
              <a:solidFill>
                <a:srgbClr val="FFFFFF">
                  <a:lumMod val="6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AC840CCA-0E29-430B-BC22-1946CAC40807}"/>
              </a:ext>
            </a:extLst>
          </p:cNvPr>
          <p:cNvSpPr txBox="1"/>
          <p:nvPr/>
        </p:nvSpPr>
        <p:spPr>
          <a:xfrm>
            <a:off x="873548" y="2375449"/>
            <a:ext cx="1360531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altLang="zh-CN" sz="1400" kern="0" dirty="0" err="1">
                <a:solidFill>
                  <a:srgbClr val="FFFFFF">
                    <a:lumMod val="6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kernelspace</a:t>
            </a:r>
            <a:endParaRPr lang="zh-CN" altLang="en-US" sz="1400" kern="0" dirty="0">
              <a:solidFill>
                <a:srgbClr val="FFFFFF">
                  <a:lumMod val="6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99CBA04F-E487-4BD5-95F3-9BA923BCF7BA}"/>
              </a:ext>
            </a:extLst>
          </p:cNvPr>
          <p:cNvSpPr txBox="1"/>
          <p:nvPr/>
        </p:nvSpPr>
        <p:spPr>
          <a:xfrm>
            <a:off x="7528035" y="1901527"/>
            <a:ext cx="42645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zh-CN" altLang="en-US" sz="1400" kern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优势</a:t>
            </a:r>
            <a:r>
              <a:rPr lang="en-US" altLang="zh-CN" sz="1400" kern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endParaRPr lang="en-US" altLang="zh-CN" sz="1400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 defTabSz="9144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E2E observability base on </a:t>
            </a:r>
            <a:r>
              <a:rPr lang="en-US" altLang="zh-CN" sz="1400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endParaRPr lang="en-US" altLang="zh-CN" sz="1400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 defTabSz="9144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Low </a:t>
            </a:r>
            <a:r>
              <a:rPr lang="en-US" altLang="zh-CN" sz="1400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cpu</a:t>
            </a: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cost. &lt; 5%</a:t>
            </a:r>
          </a:p>
          <a:p>
            <a:pPr marL="342900" indent="-342900" defTabSz="914400">
              <a:buClr>
                <a:srgbClr val="000000"/>
              </a:buClr>
              <a:buFont typeface="+mj-lt"/>
              <a:buAutoNum type="arabicPeriod"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More low-level data collection. Socket link level data collection.</a:t>
            </a:r>
          </a:p>
        </p:txBody>
      </p:sp>
      <p:sp>
        <p:nvSpPr>
          <p:cNvPr id="43" name="矩形 42"/>
          <p:cNvSpPr/>
          <p:nvPr/>
        </p:nvSpPr>
        <p:spPr>
          <a:xfrm>
            <a:off x="7592141" y="5487769"/>
            <a:ext cx="4600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https://kmesh.net/en/docs/userguide/performance_monitoring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/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17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Restart Without Traffic Interruption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xmlns="" id="{7A1C47F7-E68E-474E-B43F-7B6FD2430193}"/>
              </a:ext>
            </a:extLst>
          </p:cNvPr>
          <p:cNvSpPr/>
          <p:nvPr/>
        </p:nvSpPr>
        <p:spPr>
          <a:xfrm>
            <a:off x="341152" y="1376813"/>
            <a:ext cx="8343900" cy="4202901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daemon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B15FA0A2-62B0-45B8-86B2-899696AEC739}"/>
              </a:ext>
            </a:extLst>
          </p:cNvPr>
          <p:cNvSpPr/>
          <p:nvPr/>
        </p:nvSpPr>
        <p:spPr>
          <a:xfrm>
            <a:off x="341152" y="5751701"/>
            <a:ext cx="8343900" cy="78856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File layer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xmlns="" id="{88F8FD0C-FD3F-4C69-BC45-52AF2DE31031}"/>
              </a:ext>
            </a:extLst>
          </p:cNvPr>
          <p:cNvSpPr/>
          <p:nvPr/>
        </p:nvSpPr>
        <p:spPr>
          <a:xfrm>
            <a:off x="2565020" y="5890114"/>
            <a:ext cx="4077050" cy="330810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program/map pinned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xmlns="" id="{E738A087-2290-4A3A-B567-26F648C29BB1}"/>
              </a:ext>
            </a:extLst>
          </p:cNvPr>
          <p:cNvSpPr/>
          <p:nvPr/>
        </p:nvSpPr>
        <p:spPr>
          <a:xfrm>
            <a:off x="608026" y="1884641"/>
            <a:ext cx="1335421" cy="57464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normal start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xmlns="" id="{B7CD2C8B-0474-462A-B9FD-501DC965F1E2}"/>
              </a:ext>
            </a:extLst>
          </p:cNvPr>
          <p:cNvSpPr/>
          <p:nvPr/>
        </p:nvSpPr>
        <p:spPr>
          <a:xfrm>
            <a:off x="608026" y="3237053"/>
            <a:ext cx="1335421" cy="57464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load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program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xmlns="" id="{3EBF5C48-E239-4891-93A5-D921D980B750}"/>
              </a:ext>
            </a:extLst>
          </p:cNvPr>
          <p:cNvSpPr/>
          <p:nvPr/>
        </p:nvSpPr>
        <p:spPr>
          <a:xfrm>
            <a:off x="608026" y="4577243"/>
            <a:ext cx="1335421" cy="57464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pin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program/map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xmlns="" id="{E0358152-78BF-4440-99AD-FB8C7992AFDC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>
            <a:off x="1275737" y="2459285"/>
            <a:ext cx="0" cy="777768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xmlns="" id="{D16622D7-9F7E-4275-BA07-2E8D9260D532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>
            <a:off x="1275737" y="3811697"/>
            <a:ext cx="0" cy="765546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xmlns="" id="{BF23B837-28C0-4E0C-8E54-F794349CEF40}"/>
              </a:ext>
            </a:extLst>
          </p:cNvPr>
          <p:cNvCxnSpPr>
            <a:cxnSpLocks/>
            <a:stCxn id="61" idx="2"/>
            <a:endCxn id="58" idx="1"/>
          </p:cNvCxnSpPr>
          <p:nvPr/>
        </p:nvCxnSpPr>
        <p:spPr>
          <a:xfrm>
            <a:off x="1275737" y="5151887"/>
            <a:ext cx="1289283" cy="903632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xmlns="" id="{D7A21C5A-F2A5-4FCF-AE9F-DACC1C453F3D}"/>
              </a:ext>
            </a:extLst>
          </p:cNvPr>
          <p:cNvSpPr/>
          <p:nvPr/>
        </p:nvSpPr>
        <p:spPr>
          <a:xfrm>
            <a:off x="6222652" y="3158098"/>
            <a:ext cx="2390862" cy="57464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load 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program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with pinned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xmlns="" id="{32272628-4AD3-4316-8383-395EA7CAD14D}"/>
              </a:ext>
            </a:extLst>
          </p:cNvPr>
          <p:cNvSpPr/>
          <p:nvPr/>
        </p:nvSpPr>
        <p:spPr>
          <a:xfrm>
            <a:off x="3694650" y="1884641"/>
            <a:ext cx="1663901" cy="57464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close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xmlns="" id="{4E4CDC64-C754-48FE-963B-04F10DE018C5}"/>
              </a:ext>
            </a:extLst>
          </p:cNvPr>
          <p:cNvSpPr/>
          <p:nvPr/>
        </p:nvSpPr>
        <p:spPr>
          <a:xfrm>
            <a:off x="2189088" y="4900188"/>
            <a:ext cx="1665215" cy="57464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unpin program/map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xmlns="" id="{7FA36039-70CA-40F9-91C9-2C2D47276FCB}"/>
              </a:ext>
            </a:extLst>
          </p:cNvPr>
          <p:cNvCxnSpPr>
            <a:cxnSpLocks/>
            <a:stCxn id="72" idx="2"/>
            <a:endCxn id="67" idx="0"/>
          </p:cNvCxnSpPr>
          <p:nvPr/>
        </p:nvCxnSpPr>
        <p:spPr>
          <a:xfrm>
            <a:off x="3008786" y="4386341"/>
            <a:ext cx="12910" cy="513847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xmlns="" id="{414F9F0A-EEF6-4202-BC61-74F38DC5A414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3021696" y="5474832"/>
            <a:ext cx="190981" cy="415294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70" name="流程图: 决策 69">
            <a:extLst>
              <a:ext uri="{FF2B5EF4-FFF2-40B4-BE49-F238E27FC236}">
                <a16:creationId xmlns:a16="http://schemas.microsoft.com/office/drawing/2014/main" xmlns="" id="{15CBA678-2F21-4D80-B394-7F0B53062E71}"/>
              </a:ext>
            </a:extLst>
          </p:cNvPr>
          <p:cNvSpPr/>
          <p:nvPr/>
        </p:nvSpPr>
        <p:spPr>
          <a:xfrm>
            <a:off x="3416250" y="2903040"/>
            <a:ext cx="2220703" cy="809548"/>
          </a:xfrm>
          <a:prstGeom prst="flowChartDecision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xmlns="" id="{4FBD54FD-A85B-4CBB-AA00-7BBC170CB0E2}"/>
              </a:ext>
            </a:extLst>
          </p:cNvPr>
          <p:cNvSpPr txBox="1"/>
          <p:nvPr/>
        </p:nvSpPr>
        <p:spPr>
          <a:xfrm>
            <a:off x="3280162" y="3100812"/>
            <a:ext cx="240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search daemon-set</a:t>
            </a:r>
          </a:p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“</a:t>
            </a:r>
            <a:r>
              <a:rPr lang="en-US" altLang="zh-CN" sz="1400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”</a:t>
            </a:r>
            <a:endParaRPr lang="zh-CN" altLang="en-US" sz="1400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xmlns="" id="{A1DD3E40-5D5E-4E0D-8AD8-BB7F9D29C8CF}"/>
              </a:ext>
            </a:extLst>
          </p:cNvPr>
          <p:cNvSpPr/>
          <p:nvPr/>
        </p:nvSpPr>
        <p:spPr>
          <a:xfrm>
            <a:off x="2341075" y="3811697"/>
            <a:ext cx="1335421" cy="57464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normal close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3" name="连接符: 肘形 77">
            <a:extLst>
              <a:ext uri="{FF2B5EF4-FFF2-40B4-BE49-F238E27FC236}">
                <a16:creationId xmlns:a16="http://schemas.microsoft.com/office/drawing/2014/main" xmlns="" id="{D75F69CB-4918-4CBE-A041-E7E0FFD559C2}"/>
              </a:ext>
            </a:extLst>
          </p:cNvPr>
          <p:cNvCxnSpPr>
            <a:endCxn id="72" idx="0"/>
          </p:cNvCxnSpPr>
          <p:nvPr/>
        </p:nvCxnSpPr>
        <p:spPr>
          <a:xfrm rot="5400000">
            <a:off x="2959822" y="3355269"/>
            <a:ext cx="505392" cy="407464"/>
          </a:xfrm>
          <a:prstGeom prst="bentConnector3">
            <a:avLst>
              <a:gd name="adj1" fmla="val 1863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xmlns="" id="{B3CC1C08-4213-4598-A7D6-74DE672E1B45}"/>
              </a:ext>
            </a:extLst>
          </p:cNvPr>
          <p:cNvSpPr txBox="1"/>
          <p:nvPr/>
        </p:nvSpPr>
        <p:spPr>
          <a:xfrm>
            <a:off x="3008784" y="3478263"/>
            <a:ext cx="72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miss</a:t>
            </a:r>
            <a:endParaRPr lang="zh-CN" altLang="en-US" sz="1400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xmlns="" id="{2DEC89F3-EC78-4E65-8E28-4A752DF5F694}"/>
              </a:ext>
            </a:extLst>
          </p:cNvPr>
          <p:cNvSpPr/>
          <p:nvPr/>
        </p:nvSpPr>
        <p:spPr>
          <a:xfrm>
            <a:off x="4401587" y="4289921"/>
            <a:ext cx="1335421" cy="861966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close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without clean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pinned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6" name="连接符: 肘形 86">
            <a:extLst>
              <a:ext uri="{FF2B5EF4-FFF2-40B4-BE49-F238E27FC236}">
                <a16:creationId xmlns:a16="http://schemas.microsoft.com/office/drawing/2014/main" xmlns="" id="{81F83BA4-7D75-44E4-A912-4A706CFFED17}"/>
              </a:ext>
            </a:extLst>
          </p:cNvPr>
          <p:cNvCxnSpPr>
            <a:cxnSpLocks/>
            <a:stCxn id="70" idx="2"/>
            <a:endCxn id="75" idx="0"/>
          </p:cNvCxnSpPr>
          <p:nvPr/>
        </p:nvCxnSpPr>
        <p:spPr>
          <a:xfrm rot="16200000" flipH="1">
            <a:off x="4509284" y="3729906"/>
            <a:ext cx="577333" cy="542696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xmlns="" id="{1382DA0A-26E2-41A4-8C8E-E3E0CA04518F}"/>
              </a:ext>
            </a:extLst>
          </p:cNvPr>
          <p:cNvSpPr txBox="1"/>
          <p:nvPr/>
        </p:nvSpPr>
        <p:spPr>
          <a:xfrm>
            <a:off x="4531410" y="3712584"/>
            <a:ext cx="1115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hits</a:t>
            </a:r>
            <a:endParaRPr lang="zh-CN" altLang="en-US" sz="1400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xmlns="" id="{48CD7090-8FC6-430E-920D-7270591B290F}"/>
              </a:ext>
            </a:extLst>
          </p:cNvPr>
          <p:cNvSpPr/>
          <p:nvPr/>
        </p:nvSpPr>
        <p:spPr>
          <a:xfrm>
            <a:off x="6750373" y="1885771"/>
            <a:ext cx="1335421" cy="57464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restart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xmlns="" id="{976081B2-C30C-483C-BD82-55C2DF6558E1}"/>
              </a:ext>
            </a:extLst>
          </p:cNvPr>
          <p:cNvCxnSpPr>
            <a:cxnSpLocks/>
            <a:stCxn id="66" idx="2"/>
            <a:endCxn id="70" idx="0"/>
          </p:cNvCxnSpPr>
          <p:nvPr/>
        </p:nvCxnSpPr>
        <p:spPr>
          <a:xfrm>
            <a:off x="4526601" y="2459285"/>
            <a:ext cx="1" cy="443755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xmlns="" id="{86DA95C9-DD3A-4241-917B-AA435FEA5FC2}"/>
              </a:ext>
            </a:extLst>
          </p:cNvPr>
          <p:cNvCxnSpPr>
            <a:cxnSpLocks/>
            <a:stCxn id="78" idx="2"/>
            <a:endCxn id="65" idx="0"/>
          </p:cNvCxnSpPr>
          <p:nvPr/>
        </p:nvCxnSpPr>
        <p:spPr>
          <a:xfrm flipH="1">
            <a:off x="7418083" y="2460415"/>
            <a:ext cx="1" cy="697683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xmlns="" id="{695F377E-4B66-4552-9E2A-993F31C39C8E}"/>
              </a:ext>
            </a:extLst>
          </p:cNvPr>
          <p:cNvCxnSpPr>
            <a:cxnSpLocks/>
            <a:stCxn id="82" idx="2"/>
          </p:cNvCxnSpPr>
          <p:nvPr/>
        </p:nvCxnSpPr>
        <p:spPr>
          <a:xfrm flipH="1">
            <a:off x="6322503" y="4892687"/>
            <a:ext cx="1095580" cy="997427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xmlns="" id="{10B89523-7DAE-43AC-9CF0-FDCB9B2836FF}"/>
              </a:ext>
            </a:extLst>
          </p:cNvPr>
          <p:cNvSpPr/>
          <p:nvPr/>
        </p:nvSpPr>
        <p:spPr>
          <a:xfrm>
            <a:off x="6222652" y="4318043"/>
            <a:ext cx="2390862" cy="574644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update map data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xmlns="" id="{73488E12-34F7-4908-8DE0-FD2DED8CF247}"/>
              </a:ext>
            </a:extLst>
          </p:cNvPr>
          <p:cNvCxnSpPr>
            <a:cxnSpLocks/>
            <a:endCxn id="82" idx="0"/>
          </p:cNvCxnSpPr>
          <p:nvPr/>
        </p:nvCxnSpPr>
        <p:spPr>
          <a:xfrm>
            <a:off x="7418083" y="3769393"/>
            <a:ext cx="0" cy="548650"/>
          </a:xfrm>
          <a:prstGeom prst="straightConnector1">
            <a:avLst/>
          </a:prstGeom>
          <a:noFill/>
          <a:ln w="19050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xmlns="" id="{21DD4032-47B4-45EF-AEEC-731238492405}"/>
              </a:ext>
            </a:extLst>
          </p:cNvPr>
          <p:cNvSpPr txBox="1"/>
          <p:nvPr/>
        </p:nvSpPr>
        <p:spPr>
          <a:xfrm>
            <a:off x="8831956" y="1996827"/>
            <a:ext cx="317716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The program/map is pinned to the </a:t>
            </a:r>
            <a:r>
              <a:rPr lang="en-US" altLang="zh-CN" sz="1400" kern="0" dirty="0" err="1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r>
              <a:rPr lang="en-US" altLang="zh-CN" sz="1400" kern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file system through the </a:t>
            </a:r>
            <a:r>
              <a:rPr lang="en-US" altLang="zh-CN" sz="1400" kern="0" dirty="0" err="1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r>
              <a:rPr lang="en-US" altLang="zh-CN" sz="1400" kern="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pin mechanism</a:t>
            </a:r>
          </a:p>
          <a:p>
            <a:pPr marL="285750" indent="-285750" defTabSz="91440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When the </a:t>
            </a:r>
            <a:r>
              <a:rPr lang="en-US" altLang="zh-CN" sz="1400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-daemon exits, check whether the </a:t>
            </a:r>
            <a:r>
              <a:rPr lang="en-US" altLang="zh-CN" sz="1400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-daemon exits normally or restarts</a:t>
            </a:r>
          </a:p>
          <a:p>
            <a:pPr marL="285750" indent="-285750" defTabSz="91440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If the logout is normal, delete the pinned file</a:t>
            </a:r>
          </a:p>
          <a:p>
            <a:pPr marL="285750" indent="-285750" defTabSz="91440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If the system is restarted, the pinned file is not cleared. The system directly associates the pinned file during the next startup</a:t>
            </a:r>
          </a:p>
          <a:p>
            <a:pPr marL="285750" indent="-285750" defTabSz="914400"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When </a:t>
            </a:r>
            <a:r>
              <a:rPr lang="en-US" altLang="zh-CN" sz="1400" kern="0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lang="en-US" altLang="zh-CN" sz="14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exits, the pinned file always exists and the service is not terminated</a:t>
            </a:r>
            <a:endParaRPr lang="zh-CN" altLang="en-US" sz="1400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58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Kmesh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Advantages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Google Shape;309;p25"/>
          <p:cNvSpPr txBox="1">
            <a:spLocks noGrp="1"/>
          </p:cNvSpPr>
          <p:nvPr>
            <p:ph idx="10"/>
          </p:nvPr>
        </p:nvSpPr>
        <p:spPr>
          <a:xfrm>
            <a:off x="733425" y="1452563"/>
            <a:ext cx="10731500" cy="4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+mj-lt"/>
              <a:buAutoNum type="arabicPeriod"/>
            </a:pPr>
            <a:endParaRPr sz="2000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Offloading traffic management into kernel, application pod is totally decoupled.</a:t>
            </a:r>
            <a:endParaRPr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8128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Simplicity</a:t>
            </a:r>
            <a:r>
              <a:rPr lang="zh-CN" altLang="en-US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No </a:t>
            </a: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connection termination, reducing connection numbers on the flow path</a:t>
            </a:r>
            <a:endParaRPr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15570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endParaRPr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15570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endParaRPr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15570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•"/>
            </a:pPr>
            <a:endParaRPr sz="16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8128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8128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8128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High performance, low latency, low resource consumption</a:t>
            </a:r>
            <a:endParaRPr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8128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High-reliability: in flight traffic should not be influenced during infra </a:t>
            </a:r>
            <a:r>
              <a:rPr lang="en-US" altLang="zh-CN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restart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en-US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upgrade </a:t>
            </a:r>
            <a:endParaRPr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8128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sz="20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635000" lvl="0" indent="-457200">
              <a:lnSpc>
                <a:spcPct val="90000"/>
              </a:lnSpc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</a:t>
            </a:r>
            <a:r>
              <a:rPr lang="en-US" altLang="zh-CN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ow </a:t>
            </a:r>
            <a:r>
              <a:rPr lang="en-US" altLang="zh-CN" sz="20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resource </a:t>
            </a:r>
            <a:r>
              <a:rPr lang="en-US" altLang="zh-CN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consumption</a:t>
            </a:r>
            <a:r>
              <a:rPr lang="zh-CN" altLang="en-US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No </a:t>
            </a: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occupying users’ </a:t>
            </a:r>
            <a:r>
              <a:rPr lang="en-US" sz="2000" dirty="0" err="1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cpu</a:t>
            </a: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/memory resources,  only a </a:t>
            </a:r>
            <a:r>
              <a:rPr lang="en-US" sz="2000" dirty="0" err="1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daemonset</a:t>
            </a:r>
            <a:r>
              <a:rPr lang="en-US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used </a:t>
            </a:r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to </a:t>
            </a:r>
            <a:r>
              <a:rPr lang="en-US" altLang="zh-CN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configure </a:t>
            </a:r>
            <a:r>
              <a:rPr lang="en-US" sz="2000" dirty="0" err="1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bpf</a:t>
            </a:r>
            <a:r>
              <a:rPr lang="en-US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prog</a:t>
            </a:r>
            <a:endParaRPr lang="en-US" sz="2000" dirty="0" smtClean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Rich Features</a:t>
            </a:r>
            <a:r>
              <a:rPr lang="zh-CN" altLang="en-US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 </a:t>
            </a:r>
            <a:r>
              <a:rPr lang="en-US" altLang="zh-CN" sz="2000" dirty="0" err="1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Istio</a:t>
            </a:r>
            <a:r>
              <a:rPr lang="en-US" altLang="zh-CN" sz="2000" dirty="0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features are supported by </a:t>
            </a:r>
            <a:r>
              <a:rPr lang="en-US" altLang="zh-CN" sz="2000" dirty="0" err="1" smtClean="0">
                <a:solidFill>
                  <a:schemeClr val="dk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endParaRPr sz="2000" dirty="0">
              <a:solidFill>
                <a:schemeClr val="dk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5207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0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aphicFrame>
        <p:nvGraphicFramePr>
          <p:cNvPr id="7" name="Google Shape;310;p25"/>
          <p:cNvGraphicFramePr/>
          <p:nvPr>
            <p:extLst>
              <p:ext uri="{D42A27DB-BD31-4B8C-83A1-F6EECF244321}">
                <p14:modId xmlns:p14="http://schemas.microsoft.com/office/powerpoint/2010/main" val="1861594883"/>
              </p:ext>
            </p:extLst>
          </p:nvPr>
        </p:nvGraphicFramePr>
        <p:xfrm>
          <a:off x="2352040" y="2576503"/>
          <a:ext cx="6502400" cy="88902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50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Kmesh</a:t>
                      </a:r>
                      <a:endParaRPr sz="1400" u="none" strike="noStrike" cap="none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Kernel Native</a:t>
                      </a:r>
                      <a:endParaRPr sz="1400" u="none" strike="noStrike" cap="none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Kmesh</a:t>
                      </a:r>
                      <a:endParaRPr sz="1400" u="none" strike="noStrike" cap="none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Dual Engine</a:t>
                      </a:r>
                      <a:endParaRPr sz="1400" u="none" strike="noStrike" cap="none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 err="1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Istio</a:t>
                      </a:r>
                      <a:r>
                        <a:rPr lang="en-US" sz="1400" u="none" strike="noStrike" cap="none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 Sidecar</a:t>
                      </a:r>
                      <a:endParaRPr sz="1400" u="none" strike="noStrike" cap="none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Istio Ambient</a:t>
                      </a:r>
                      <a:endParaRPr sz="1400" u="none" strike="noStrike" cap="none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marL="91450" marR="91450" marT="45725" marB="457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50"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1</a:t>
                      </a:r>
                      <a:endParaRPr sz="1800" b="1" u="none" strike="noStrike" cap="none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2</a:t>
                      </a:r>
                      <a:endParaRPr sz="1800" b="1" u="none" strike="noStrike" cap="none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3       </a:t>
                      </a:r>
                      <a:endParaRPr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1pPr>
                      <a:lvl2pPr marL="593900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2pPr>
                      <a:lvl3pPr marL="11877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3pPr>
                      <a:lvl4pPr marL="1781699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4pPr>
                      <a:lvl5pPr marL="2375598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5pPr>
                      <a:lvl6pPr marL="29694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6pPr>
                      <a:lvl7pPr marL="3563396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7pPr>
                      <a:lvl8pPr marL="4157297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8pPr>
                      <a:lvl9pPr marL="4751195" algn="l" defTabSz="1187798" rtl="0" eaLnBrk="1" latinLnBrk="0" hangingPunct="1">
                        <a:defRPr sz="2338" kern="1200">
                          <a:solidFill>
                            <a:schemeClr val="tx1"/>
                          </a:solidFill>
                          <a:latin typeface="Montserrat"/>
                          <a:ea typeface="微软雅黑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+mn-ea"/>
                          <a:sym typeface="Arial" panose="020B0604020202020204" pitchFamily="34" charset="0"/>
                        </a:rPr>
                        <a:t>4</a:t>
                      </a:r>
                      <a:endParaRPr sz="1800" b="1" u="none" strike="noStrike" cap="none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+mn-ea"/>
                        <a:sym typeface="Arial" panose="020B0604020202020204" pitchFamily="34" charset="0"/>
                      </a:endParaRPr>
                    </a:p>
                  </a:txBody>
                  <a:tcPr marL="91450" marR="91450" marT="45725" marB="457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849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zh-CN" altLang="en-US" sz="28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主流</a:t>
            </a: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服务网格技术分析</a:t>
            </a:r>
            <a:endParaRPr kumimoji="1"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en-US" altLang="zh-CN" sz="28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架构介绍</a:t>
            </a:r>
            <a:endParaRPr kumimoji="1"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en-US" altLang="zh-CN" sz="28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关键技术分析</a:t>
            </a:r>
            <a:endParaRPr kumimoji="1"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zh-CN" altLang="en-US" sz="2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服务网格未来展望</a:t>
            </a:r>
          </a:p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89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Kmesh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社区路标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="" xmlns:a16="http://schemas.microsoft.com/office/drawing/2014/main" id="{B0C392E2-2BC3-4B8B-875A-9789690E8575}"/>
              </a:ext>
            </a:extLst>
          </p:cNvPr>
          <p:cNvCxnSpPr>
            <a:cxnSpLocks/>
          </p:cNvCxnSpPr>
          <p:nvPr/>
        </p:nvCxnSpPr>
        <p:spPr>
          <a:xfrm>
            <a:off x="1020053" y="3209942"/>
            <a:ext cx="9638721" cy="0"/>
          </a:xfrm>
          <a:prstGeom prst="line">
            <a:avLst/>
          </a:prstGeom>
          <a:noFill/>
          <a:ln w="50800" cap="flat" cmpd="sng" algn="ctr">
            <a:solidFill>
              <a:srgbClr val="C7000B"/>
            </a:solidFill>
            <a:prstDash val="solid"/>
            <a:miter lim="800000"/>
            <a:headEnd type="none"/>
          </a:ln>
          <a:effectLst/>
        </p:spPr>
      </p:cxn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46248C4F-7B4C-4B16-875B-0E5B499501CB}"/>
              </a:ext>
            </a:extLst>
          </p:cNvPr>
          <p:cNvSpPr/>
          <p:nvPr/>
        </p:nvSpPr>
        <p:spPr>
          <a:xfrm flipH="1">
            <a:off x="3577741" y="3071736"/>
            <a:ext cx="288000" cy="288000"/>
          </a:xfrm>
          <a:prstGeom prst="ellipse">
            <a:avLst/>
          </a:prstGeom>
          <a:solidFill>
            <a:srgbClr val="C7000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AE8F2C83-4F46-4794-98C9-ADE2D57F1015}"/>
              </a:ext>
            </a:extLst>
          </p:cNvPr>
          <p:cNvSpPr/>
          <p:nvPr/>
        </p:nvSpPr>
        <p:spPr>
          <a:xfrm flipH="1">
            <a:off x="6080801" y="3065942"/>
            <a:ext cx="288000" cy="288000"/>
          </a:xfrm>
          <a:prstGeom prst="ellipse">
            <a:avLst/>
          </a:prstGeom>
          <a:solidFill>
            <a:srgbClr val="C7000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="" xmlns:a16="http://schemas.microsoft.com/office/drawing/2014/main" id="{CB0D72E5-110F-41CA-A4CD-B182CC11AAEF}"/>
              </a:ext>
            </a:extLst>
          </p:cNvPr>
          <p:cNvSpPr/>
          <p:nvPr/>
        </p:nvSpPr>
        <p:spPr>
          <a:xfrm>
            <a:off x="2956560" y="2154334"/>
            <a:ext cx="2346960" cy="905815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监控，访问日志支持</a:t>
            </a:r>
            <a:endParaRPr lang="en-US" altLang="zh-CN" sz="140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熔断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限流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基于地域的负载均衡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="" xmlns:a16="http://schemas.microsoft.com/office/drawing/2014/main" id="{69F4E90C-C196-469C-AEC1-1DC6A3B5C9BE}"/>
              </a:ext>
            </a:extLst>
          </p:cNvPr>
          <p:cNvSpPr/>
          <p:nvPr/>
        </p:nvSpPr>
        <p:spPr>
          <a:xfrm>
            <a:off x="5388125" y="1976368"/>
            <a:ext cx="2681455" cy="1007630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endParaRPr lang="en-US" altLang="zh-CN" sz="140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Ingress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Headless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服务支持</a:t>
            </a:r>
            <a:endParaRPr lang="en-US" altLang="zh-CN" sz="140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鉴权下沉到</a:t>
            </a:r>
            <a:r>
              <a:rPr lang="en-US" altLang="zh-CN" sz="1400" dirty="0" err="1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xdp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581F1E6B-690D-4796-A876-340A5318D038}"/>
              </a:ext>
            </a:extLst>
          </p:cNvPr>
          <p:cNvSpPr/>
          <p:nvPr/>
        </p:nvSpPr>
        <p:spPr>
          <a:xfrm>
            <a:off x="3054744" y="3556783"/>
            <a:ext cx="1341437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24.09</a:t>
            </a:r>
            <a:endParaRPr lang="zh-CN" altLang="en-US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="" xmlns:a16="http://schemas.microsoft.com/office/drawing/2014/main" id="{B3FA3C70-7DE6-483A-BF52-6E5554F2F080}"/>
              </a:ext>
            </a:extLst>
          </p:cNvPr>
          <p:cNvSpPr/>
          <p:nvPr/>
        </p:nvSpPr>
        <p:spPr>
          <a:xfrm>
            <a:off x="5559664" y="3556783"/>
            <a:ext cx="1341437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24.12</a:t>
            </a:r>
            <a:endParaRPr lang="zh-CN" altLang="en-US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E2B24612-2BC4-4D47-B7C3-045FC611A924}"/>
              </a:ext>
            </a:extLst>
          </p:cNvPr>
          <p:cNvSpPr/>
          <p:nvPr/>
        </p:nvSpPr>
        <p:spPr>
          <a:xfrm flipH="1">
            <a:off x="1074681" y="3065942"/>
            <a:ext cx="288000" cy="288000"/>
          </a:xfrm>
          <a:prstGeom prst="ellipse">
            <a:avLst/>
          </a:prstGeom>
          <a:solidFill>
            <a:srgbClr val="C7000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2DBA9561-F80C-4897-8383-A7AFFB00EA8E}"/>
              </a:ext>
            </a:extLst>
          </p:cNvPr>
          <p:cNvSpPr/>
          <p:nvPr/>
        </p:nvSpPr>
        <p:spPr>
          <a:xfrm>
            <a:off x="566115" y="1976367"/>
            <a:ext cx="2265925" cy="1007630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IPv6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</a:t>
            </a:r>
            <a:endParaRPr lang="en-US" altLang="zh-CN" sz="140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err="1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mTLS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透明传输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可观测（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Telemetry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）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一致性</a:t>
            </a:r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hash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算法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1B47F793-3291-4661-A5F6-F831BA1FBCF3}"/>
              </a:ext>
            </a:extLst>
          </p:cNvPr>
          <p:cNvSpPr/>
          <p:nvPr/>
        </p:nvSpPr>
        <p:spPr>
          <a:xfrm>
            <a:off x="549823" y="3556783"/>
            <a:ext cx="1341437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24.06</a:t>
            </a:r>
            <a:endParaRPr lang="zh-CN" altLang="en-US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="" xmlns:a16="http://schemas.microsoft.com/office/drawing/2014/main" id="{AE8F2C83-4F46-4794-98C9-ADE2D57F1015}"/>
              </a:ext>
            </a:extLst>
          </p:cNvPr>
          <p:cNvSpPr/>
          <p:nvPr/>
        </p:nvSpPr>
        <p:spPr>
          <a:xfrm flipH="1">
            <a:off x="9031529" y="3065942"/>
            <a:ext cx="288000" cy="288000"/>
          </a:xfrm>
          <a:prstGeom prst="ellipse">
            <a:avLst/>
          </a:prstGeom>
          <a:solidFill>
            <a:srgbClr val="C7000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69F4E90C-C196-469C-AEC1-1DC6A3B5C9BE}"/>
              </a:ext>
            </a:extLst>
          </p:cNvPr>
          <p:cNvSpPr/>
          <p:nvPr/>
        </p:nvSpPr>
        <p:spPr>
          <a:xfrm>
            <a:off x="8338853" y="2260600"/>
            <a:ext cx="2275331" cy="723397"/>
          </a:xfrm>
          <a:prstGeom prst="rect">
            <a:avLst/>
          </a:prstGeom>
        </p:spPr>
        <p:txBody>
          <a:bodyPr wrap="square" anchor="b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多网络、多集群支持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安全能力</a:t>
            </a:r>
            <a:endParaRPr lang="en-US" altLang="zh-CN" sz="140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VM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B3FA3C70-7DE6-483A-BF52-6E5554F2F080}"/>
              </a:ext>
            </a:extLst>
          </p:cNvPr>
          <p:cNvSpPr/>
          <p:nvPr/>
        </p:nvSpPr>
        <p:spPr>
          <a:xfrm>
            <a:off x="8510392" y="3556783"/>
            <a:ext cx="1341437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25~</a:t>
            </a:r>
            <a:endParaRPr lang="zh-CN" altLang="en-US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34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46;p9"/>
          <p:cNvSpPr/>
          <p:nvPr/>
        </p:nvSpPr>
        <p:spPr>
          <a:xfrm>
            <a:off x="5455525" y="1263111"/>
            <a:ext cx="5257200" cy="5323669"/>
          </a:xfrm>
          <a:prstGeom prst="roundRect">
            <a:avLst>
              <a:gd name="adj" fmla="val 16667"/>
            </a:avLst>
          </a:prstGeom>
          <a:solidFill>
            <a:srgbClr val="A02B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cs typeface="+mn-ea"/>
              <a:sym typeface="+mn-lt"/>
            </a:endParaRPr>
          </a:p>
        </p:txBody>
      </p:sp>
      <p:sp>
        <p:nvSpPr>
          <p:cNvPr id="3" name="副标题 3"/>
          <p:cNvSpPr txBox="1">
            <a:spLocks/>
          </p:cNvSpPr>
          <p:nvPr/>
        </p:nvSpPr>
        <p:spPr>
          <a:xfrm>
            <a:off x="723901" y="304800"/>
            <a:ext cx="10731499" cy="10287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 defTabSz="1187798" rtl="0" eaLnBrk="1" latinLnBrk="0" hangingPunct="1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593900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877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81699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75598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694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3396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57297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51195" indent="0" algn="ctr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个人简介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Google Shape;47;p9"/>
          <p:cNvSpPr/>
          <p:nvPr/>
        </p:nvSpPr>
        <p:spPr>
          <a:xfrm>
            <a:off x="8173775" y="1680036"/>
            <a:ext cx="2073900" cy="15159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cs typeface="+mn-ea"/>
              <a:sym typeface="+mn-lt"/>
            </a:endParaRPr>
          </a:p>
        </p:txBody>
      </p:sp>
      <p:sp>
        <p:nvSpPr>
          <p:cNvPr id="17" name="Google Shape;48;p9"/>
          <p:cNvSpPr/>
          <p:nvPr/>
        </p:nvSpPr>
        <p:spPr>
          <a:xfrm>
            <a:off x="5942853" y="4782012"/>
            <a:ext cx="4353900" cy="156532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cs typeface="+mn-ea"/>
              <a:sym typeface="+mn-lt"/>
            </a:endParaRPr>
          </a:p>
        </p:txBody>
      </p:sp>
      <p:sp>
        <p:nvSpPr>
          <p:cNvPr id="18" name="Google Shape;49;p9"/>
          <p:cNvSpPr txBox="1"/>
          <p:nvPr/>
        </p:nvSpPr>
        <p:spPr>
          <a:xfrm>
            <a:off x="6138725" y="4913391"/>
            <a:ext cx="4070100" cy="1390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indent="-342900" defTabSz="914400">
              <a:lnSpc>
                <a:spcPct val="150000"/>
              </a:lnSpc>
              <a:buClr>
                <a:srgbClr val="000000"/>
              </a:buClr>
              <a:buSzPct val="117647"/>
              <a:buFont typeface="Arial"/>
              <a:buChar char="●"/>
            </a:pPr>
            <a:r>
              <a:rPr lang="en-US" kern="0" dirty="0">
                <a:solidFill>
                  <a:srgbClr val="000000"/>
                </a:solidFill>
                <a:latin typeface="Montserrat"/>
                <a:cs typeface="+mn-ea"/>
                <a:sym typeface="+mn-lt"/>
              </a:rPr>
              <a:t>CNCF TAG Network Tech Lead</a:t>
            </a:r>
            <a:endParaRPr kern="0" dirty="0">
              <a:solidFill>
                <a:srgbClr val="000000"/>
              </a:solidFill>
              <a:latin typeface="Montserrat"/>
              <a:cs typeface="+mn-ea"/>
              <a:sym typeface="+mn-lt"/>
            </a:endParaRPr>
          </a:p>
          <a:p>
            <a:pPr marL="457200" indent="-342900" defTabSz="914400">
              <a:lnSpc>
                <a:spcPct val="150000"/>
              </a:lnSpc>
              <a:buClr>
                <a:srgbClr val="000000"/>
              </a:buClr>
              <a:buSzPct val="117647"/>
              <a:buFont typeface="Arial"/>
              <a:buChar char="●"/>
            </a:pPr>
            <a:r>
              <a:rPr lang="en-US" kern="0" dirty="0" err="1">
                <a:solidFill>
                  <a:srgbClr val="000000"/>
                </a:solidFill>
                <a:latin typeface="Montserrat"/>
                <a:cs typeface="+mn-ea"/>
                <a:sym typeface="+mn-lt"/>
              </a:rPr>
              <a:t>Istio</a:t>
            </a:r>
            <a:r>
              <a:rPr lang="en-US" kern="0" dirty="0">
                <a:solidFill>
                  <a:srgbClr val="000000"/>
                </a:solidFill>
                <a:latin typeface="Montserrat"/>
                <a:cs typeface="+mn-ea"/>
                <a:sym typeface="+mn-lt"/>
              </a:rPr>
              <a:t> Steering Committee Member</a:t>
            </a:r>
            <a:endParaRPr kern="0" dirty="0">
              <a:solidFill>
                <a:srgbClr val="000000"/>
              </a:solidFill>
              <a:latin typeface="Montserrat"/>
              <a:cs typeface="+mn-ea"/>
              <a:sym typeface="+mn-lt"/>
            </a:endParaRPr>
          </a:p>
          <a:p>
            <a:pPr marL="457200" indent="-342900" defTabSz="914400">
              <a:lnSpc>
                <a:spcPct val="150000"/>
              </a:lnSpc>
              <a:buClr>
                <a:srgbClr val="000000"/>
              </a:buClr>
              <a:buSzPct val="117647"/>
              <a:buFont typeface="Arial"/>
              <a:buChar char="●"/>
            </a:pPr>
            <a:r>
              <a:rPr lang="en-US" kern="0" dirty="0" err="1">
                <a:solidFill>
                  <a:srgbClr val="000000"/>
                </a:solidFill>
                <a:latin typeface="Montserrat"/>
                <a:cs typeface="+mn-ea"/>
                <a:sym typeface="+mn-lt"/>
              </a:rPr>
              <a:t>Istio</a:t>
            </a:r>
            <a:r>
              <a:rPr lang="en-US" kern="0" dirty="0">
                <a:solidFill>
                  <a:srgbClr val="000000"/>
                </a:solidFill>
                <a:latin typeface="Montserrat"/>
                <a:cs typeface="+mn-ea"/>
                <a:sym typeface="+mn-lt"/>
              </a:rPr>
              <a:t>, </a:t>
            </a:r>
            <a:r>
              <a:rPr lang="en-US" kern="0" dirty="0" err="1">
                <a:solidFill>
                  <a:schemeClr val="accent1"/>
                </a:solidFill>
                <a:latin typeface="Montserrat"/>
                <a:cs typeface="+mn-ea"/>
                <a:sym typeface="+mn-lt"/>
              </a:rPr>
              <a:t>Kmesh</a:t>
            </a:r>
            <a:r>
              <a:rPr lang="en-US" kern="0" dirty="0">
                <a:solidFill>
                  <a:schemeClr val="accent1"/>
                </a:solidFill>
                <a:latin typeface="Montserrat"/>
                <a:cs typeface="+mn-ea"/>
                <a:sym typeface="+mn-lt"/>
              </a:rPr>
              <a:t> </a:t>
            </a:r>
            <a:r>
              <a:rPr lang="en-US" kern="0" dirty="0" smtClean="0">
                <a:solidFill>
                  <a:srgbClr val="000000"/>
                </a:solidFill>
                <a:latin typeface="Montserrat"/>
                <a:cs typeface="+mn-ea"/>
                <a:sym typeface="+mn-lt"/>
              </a:rPr>
              <a:t>Maintainer</a:t>
            </a:r>
            <a:endParaRPr kern="0" dirty="0">
              <a:solidFill>
                <a:srgbClr val="000000"/>
              </a:solidFill>
              <a:latin typeface="Montserrat"/>
              <a:cs typeface="+mn-ea"/>
              <a:sym typeface="+mn-lt"/>
            </a:endParaRPr>
          </a:p>
        </p:txBody>
      </p:sp>
      <p:sp>
        <p:nvSpPr>
          <p:cNvPr id="19" name="Google Shape;50;p9"/>
          <p:cNvSpPr/>
          <p:nvPr/>
        </p:nvSpPr>
        <p:spPr>
          <a:xfrm>
            <a:off x="5893875" y="1664686"/>
            <a:ext cx="2073900" cy="15159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cs typeface="+mn-ea"/>
              <a:sym typeface="+mn-lt"/>
            </a:endParaRPr>
          </a:p>
        </p:txBody>
      </p:sp>
      <p:pic>
        <p:nvPicPr>
          <p:cNvPr id="20" name="Google Shape;5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36850" y="1686011"/>
            <a:ext cx="1033475" cy="138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7750" y="1686012"/>
            <a:ext cx="1595125" cy="149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53;p9"/>
          <p:cNvGrpSpPr/>
          <p:nvPr/>
        </p:nvGrpSpPr>
        <p:grpSpPr>
          <a:xfrm>
            <a:off x="1225642" y="1911197"/>
            <a:ext cx="3678000" cy="3678000"/>
            <a:chOff x="1156718" y="1081038"/>
            <a:chExt cx="3678000" cy="3678000"/>
          </a:xfrm>
        </p:grpSpPr>
        <p:sp>
          <p:nvSpPr>
            <p:cNvPr id="23" name="Google Shape;54;p9"/>
            <p:cNvSpPr/>
            <p:nvPr/>
          </p:nvSpPr>
          <p:spPr>
            <a:xfrm>
              <a:off x="1156718" y="1081038"/>
              <a:ext cx="3678000" cy="3678000"/>
            </a:xfrm>
            <a:prstGeom prst="ellipse">
              <a:avLst/>
            </a:prstGeom>
            <a:solidFill>
              <a:srgbClr val="FFFFFF"/>
            </a:solidFill>
            <a:ln w="76200" cap="flat" cmpd="sng">
              <a:solidFill>
                <a:srgbClr val="A02B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cs typeface="+mn-ea"/>
                <a:sym typeface="+mn-lt"/>
              </a:endParaRPr>
            </a:p>
          </p:txBody>
        </p:sp>
        <p:pic>
          <p:nvPicPr>
            <p:cNvPr id="24" name="Google Shape;55;p9"/>
            <p:cNvPicPr preferRelativeResize="0"/>
            <p:nvPr/>
          </p:nvPicPr>
          <p:blipFill rotWithShape="1">
            <a:blip r:embed="rId4">
              <a:alphaModFix/>
            </a:blip>
            <a:srcRect l="8358" r="12715" b="37118"/>
            <a:stretch/>
          </p:blipFill>
          <p:spPr>
            <a:xfrm>
              <a:off x="1242218" y="1167588"/>
              <a:ext cx="3507000" cy="35049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25" name="Google Shape;56;p9"/>
          <p:cNvSpPr txBox="1"/>
          <p:nvPr/>
        </p:nvSpPr>
        <p:spPr>
          <a:xfrm>
            <a:off x="994500" y="5119159"/>
            <a:ext cx="4140300" cy="831300"/>
          </a:xfrm>
          <a:prstGeom prst="rect">
            <a:avLst/>
          </a:prstGeom>
          <a:solidFill>
            <a:srgbClr val="3D5080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+mn-ea"/>
                <a:sym typeface="+mn-lt"/>
              </a:rPr>
              <a:t>Zhonghu Xu</a:t>
            </a:r>
            <a:endParaRPr kumimoji="0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cs typeface="+mn-ea"/>
                <a:sym typeface="+mn-lt"/>
              </a:rPr>
              <a:t>Huawei Cloud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cs typeface="+mn-ea"/>
              <a:sym typeface="+mn-lt"/>
            </a:endParaRPr>
          </a:p>
        </p:txBody>
      </p:sp>
      <p:sp>
        <p:nvSpPr>
          <p:cNvPr id="26" name="Google Shape;57;p9"/>
          <p:cNvSpPr/>
          <p:nvPr/>
        </p:nvSpPr>
        <p:spPr>
          <a:xfrm>
            <a:off x="5893775" y="3281136"/>
            <a:ext cx="4353900" cy="14145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cs typeface="+mn-ea"/>
              <a:sym typeface="+mn-lt"/>
            </a:endParaRPr>
          </a:p>
        </p:txBody>
      </p:sp>
      <p:pic>
        <p:nvPicPr>
          <p:cNvPr id="27" name="Google Shape;58;p9" descr="Kmesh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45025" y="3488364"/>
            <a:ext cx="2857500" cy="1000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05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Future of Service Mesh: </a:t>
            </a:r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Sidecarless</a:t>
            </a:r>
            <a:endParaRPr lang="en-US" altLang="zh-CN"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33425" y="1452880"/>
            <a:ext cx="10731499" cy="4699000"/>
          </a:xfrm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" name="îṧḷíde">
            <a:extLst>
              <a:ext uri="{FF2B5EF4-FFF2-40B4-BE49-F238E27FC236}">
                <a16:creationId xmlns:a16="http://schemas.microsoft.com/office/drawing/2014/main" xmlns="" id="{382331DC-03C2-4384-8803-18CEF554A31F}"/>
              </a:ext>
            </a:extLst>
          </p:cNvPr>
          <p:cNvGrpSpPr/>
          <p:nvPr/>
        </p:nvGrpSpPr>
        <p:grpSpPr>
          <a:xfrm>
            <a:off x="2854772" y="2487886"/>
            <a:ext cx="6507294" cy="3920714"/>
            <a:chOff x="3054350" y="3195638"/>
            <a:chExt cx="6070600" cy="3657600"/>
          </a:xfrm>
          <a:solidFill>
            <a:sysClr val="window" lastClr="FFFFFF">
              <a:lumMod val="85000"/>
            </a:sysClr>
          </a:solidFill>
        </p:grpSpPr>
        <p:sp>
          <p:nvSpPr>
            <p:cNvPr id="6" name="ïṥļídè">
              <a:extLst>
                <a:ext uri="{FF2B5EF4-FFF2-40B4-BE49-F238E27FC236}">
                  <a16:creationId xmlns:a16="http://schemas.microsoft.com/office/drawing/2014/main" xmlns="" id="{7BA22E41-6D3C-4638-B456-561A546EEC53}"/>
                </a:ext>
              </a:extLst>
            </p:cNvPr>
            <p:cNvSpPr/>
            <p:nvPr/>
          </p:nvSpPr>
          <p:spPr bwMode="auto">
            <a:xfrm>
              <a:off x="3054350" y="3195638"/>
              <a:ext cx="2782888" cy="3657600"/>
            </a:xfrm>
            <a:custGeom>
              <a:avLst/>
              <a:gdLst>
                <a:gd name="T0" fmla="*/ 665 w 665"/>
                <a:gd name="T1" fmla="*/ 0 h 873"/>
                <a:gd name="T2" fmla="*/ 661 w 665"/>
                <a:gd name="T3" fmla="*/ 0 h 873"/>
                <a:gd name="T4" fmla="*/ 0 w 665"/>
                <a:gd name="T5" fmla="*/ 873 h 873"/>
                <a:gd name="T6" fmla="*/ 46 w 665"/>
                <a:gd name="T7" fmla="*/ 873 h 873"/>
                <a:gd name="T8" fmla="*/ 665 w 665"/>
                <a:gd name="T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5" h="873">
                  <a:moveTo>
                    <a:pt x="665" y="0"/>
                  </a:moveTo>
                  <a:cubicBezTo>
                    <a:pt x="664" y="0"/>
                    <a:pt x="662" y="0"/>
                    <a:pt x="661" y="0"/>
                  </a:cubicBezTo>
                  <a:cubicBezTo>
                    <a:pt x="558" y="291"/>
                    <a:pt x="338" y="582"/>
                    <a:pt x="0" y="873"/>
                  </a:cubicBezTo>
                  <a:cubicBezTo>
                    <a:pt x="15" y="873"/>
                    <a:pt x="31" y="873"/>
                    <a:pt x="46" y="873"/>
                  </a:cubicBezTo>
                  <a:cubicBezTo>
                    <a:pt x="363" y="582"/>
                    <a:pt x="569" y="291"/>
                    <a:pt x="6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iśḻíḑé">
              <a:extLst>
                <a:ext uri="{FF2B5EF4-FFF2-40B4-BE49-F238E27FC236}">
                  <a16:creationId xmlns:a16="http://schemas.microsoft.com/office/drawing/2014/main" xmlns="" id="{61D5506F-D45E-43F8-ADE7-580D503226B1}"/>
                </a:ext>
              </a:extLst>
            </p:cNvPr>
            <p:cNvSpPr/>
            <p:nvPr/>
          </p:nvSpPr>
          <p:spPr bwMode="auto">
            <a:xfrm>
              <a:off x="3359150" y="3195638"/>
              <a:ext cx="5464175" cy="3657600"/>
            </a:xfrm>
            <a:custGeom>
              <a:avLst/>
              <a:gdLst>
                <a:gd name="T0" fmla="*/ 711 w 1306"/>
                <a:gd name="T1" fmla="*/ 0 h 873"/>
                <a:gd name="T2" fmla="*/ 655 w 1306"/>
                <a:gd name="T3" fmla="*/ 0 h 873"/>
                <a:gd name="T4" fmla="*/ 656 w 1306"/>
                <a:gd name="T5" fmla="*/ 21 h 873"/>
                <a:gd name="T6" fmla="*/ 650 w 1306"/>
                <a:gd name="T7" fmla="*/ 21 h 873"/>
                <a:gd name="T8" fmla="*/ 650 w 1306"/>
                <a:gd name="T9" fmla="*/ 0 h 873"/>
                <a:gd name="T10" fmla="*/ 594 w 1306"/>
                <a:gd name="T11" fmla="*/ 0 h 873"/>
                <a:gd name="T12" fmla="*/ 0 w 1306"/>
                <a:gd name="T13" fmla="*/ 873 h 873"/>
                <a:gd name="T14" fmla="*/ 623 w 1306"/>
                <a:gd name="T15" fmla="*/ 873 h 873"/>
                <a:gd name="T16" fmla="*/ 624 w 1306"/>
                <a:gd name="T17" fmla="*/ 849 h 873"/>
                <a:gd name="T18" fmla="*/ 681 w 1306"/>
                <a:gd name="T19" fmla="*/ 849 h 873"/>
                <a:gd name="T20" fmla="*/ 682 w 1306"/>
                <a:gd name="T21" fmla="*/ 873 h 873"/>
                <a:gd name="T22" fmla="*/ 1306 w 1306"/>
                <a:gd name="T23" fmla="*/ 873 h 873"/>
                <a:gd name="T24" fmla="*/ 711 w 1306"/>
                <a:gd name="T25" fmla="*/ 0 h 873"/>
                <a:gd name="T26" fmla="*/ 649 w 1306"/>
                <a:gd name="T27" fmla="*/ 70 h 873"/>
                <a:gd name="T28" fmla="*/ 656 w 1306"/>
                <a:gd name="T29" fmla="*/ 70 h 873"/>
                <a:gd name="T30" fmla="*/ 657 w 1306"/>
                <a:gd name="T31" fmla="*/ 119 h 873"/>
                <a:gd name="T32" fmla="*/ 648 w 1306"/>
                <a:gd name="T33" fmla="*/ 119 h 873"/>
                <a:gd name="T34" fmla="*/ 649 w 1306"/>
                <a:gd name="T35" fmla="*/ 70 h 873"/>
                <a:gd name="T36" fmla="*/ 647 w 1306"/>
                <a:gd name="T37" fmla="*/ 167 h 873"/>
                <a:gd name="T38" fmla="*/ 658 w 1306"/>
                <a:gd name="T39" fmla="*/ 167 h 873"/>
                <a:gd name="T40" fmla="*/ 659 w 1306"/>
                <a:gd name="T41" fmla="*/ 216 h 873"/>
                <a:gd name="T42" fmla="*/ 646 w 1306"/>
                <a:gd name="T43" fmla="*/ 216 h 873"/>
                <a:gd name="T44" fmla="*/ 647 w 1306"/>
                <a:gd name="T45" fmla="*/ 167 h 873"/>
                <a:gd name="T46" fmla="*/ 645 w 1306"/>
                <a:gd name="T47" fmla="*/ 265 h 873"/>
                <a:gd name="T48" fmla="*/ 660 w 1306"/>
                <a:gd name="T49" fmla="*/ 265 h 873"/>
                <a:gd name="T50" fmla="*/ 662 w 1306"/>
                <a:gd name="T51" fmla="*/ 313 h 873"/>
                <a:gd name="T52" fmla="*/ 644 w 1306"/>
                <a:gd name="T53" fmla="*/ 313 h 873"/>
                <a:gd name="T54" fmla="*/ 645 w 1306"/>
                <a:gd name="T55" fmla="*/ 265 h 873"/>
                <a:gd name="T56" fmla="*/ 642 w 1306"/>
                <a:gd name="T57" fmla="*/ 362 h 873"/>
                <a:gd name="T58" fmla="*/ 663 w 1306"/>
                <a:gd name="T59" fmla="*/ 362 h 873"/>
                <a:gd name="T60" fmla="*/ 664 w 1306"/>
                <a:gd name="T61" fmla="*/ 411 h 873"/>
                <a:gd name="T62" fmla="*/ 641 w 1306"/>
                <a:gd name="T63" fmla="*/ 411 h 873"/>
                <a:gd name="T64" fmla="*/ 642 w 1306"/>
                <a:gd name="T65" fmla="*/ 362 h 873"/>
                <a:gd name="T66" fmla="*/ 639 w 1306"/>
                <a:gd name="T67" fmla="*/ 460 h 873"/>
                <a:gd name="T68" fmla="*/ 666 w 1306"/>
                <a:gd name="T69" fmla="*/ 460 h 873"/>
                <a:gd name="T70" fmla="*/ 668 w 1306"/>
                <a:gd name="T71" fmla="*/ 508 h 873"/>
                <a:gd name="T72" fmla="*/ 638 w 1306"/>
                <a:gd name="T73" fmla="*/ 508 h 873"/>
                <a:gd name="T74" fmla="*/ 639 w 1306"/>
                <a:gd name="T75" fmla="*/ 460 h 873"/>
                <a:gd name="T76" fmla="*/ 636 w 1306"/>
                <a:gd name="T77" fmla="*/ 557 h 873"/>
                <a:gd name="T78" fmla="*/ 669 w 1306"/>
                <a:gd name="T79" fmla="*/ 557 h 873"/>
                <a:gd name="T80" fmla="*/ 671 w 1306"/>
                <a:gd name="T81" fmla="*/ 606 h 873"/>
                <a:gd name="T82" fmla="*/ 634 w 1306"/>
                <a:gd name="T83" fmla="*/ 606 h 873"/>
                <a:gd name="T84" fmla="*/ 636 w 1306"/>
                <a:gd name="T85" fmla="*/ 557 h 873"/>
                <a:gd name="T86" fmla="*/ 632 w 1306"/>
                <a:gd name="T87" fmla="*/ 654 h 873"/>
                <a:gd name="T88" fmla="*/ 673 w 1306"/>
                <a:gd name="T89" fmla="*/ 654 h 873"/>
                <a:gd name="T90" fmla="*/ 675 w 1306"/>
                <a:gd name="T91" fmla="*/ 703 h 873"/>
                <a:gd name="T92" fmla="*/ 630 w 1306"/>
                <a:gd name="T93" fmla="*/ 703 h 873"/>
                <a:gd name="T94" fmla="*/ 632 w 1306"/>
                <a:gd name="T95" fmla="*/ 654 h 873"/>
                <a:gd name="T96" fmla="*/ 626 w 1306"/>
                <a:gd name="T97" fmla="*/ 800 h 873"/>
                <a:gd name="T98" fmla="*/ 628 w 1306"/>
                <a:gd name="T99" fmla="*/ 752 h 873"/>
                <a:gd name="T100" fmla="*/ 677 w 1306"/>
                <a:gd name="T101" fmla="*/ 752 h 873"/>
                <a:gd name="T102" fmla="*/ 679 w 1306"/>
                <a:gd name="T103" fmla="*/ 800 h 873"/>
                <a:gd name="T104" fmla="*/ 626 w 1306"/>
                <a:gd name="T105" fmla="*/ 80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873">
                  <a:moveTo>
                    <a:pt x="711" y="0"/>
                  </a:moveTo>
                  <a:cubicBezTo>
                    <a:pt x="692" y="0"/>
                    <a:pt x="674" y="0"/>
                    <a:pt x="655" y="0"/>
                  </a:cubicBezTo>
                  <a:cubicBezTo>
                    <a:pt x="655" y="7"/>
                    <a:pt x="656" y="14"/>
                    <a:pt x="656" y="21"/>
                  </a:cubicBezTo>
                  <a:cubicBezTo>
                    <a:pt x="654" y="21"/>
                    <a:pt x="652" y="21"/>
                    <a:pt x="650" y="21"/>
                  </a:cubicBezTo>
                  <a:cubicBezTo>
                    <a:pt x="650" y="14"/>
                    <a:pt x="650" y="7"/>
                    <a:pt x="650" y="0"/>
                  </a:cubicBezTo>
                  <a:cubicBezTo>
                    <a:pt x="631" y="0"/>
                    <a:pt x="613" y="0"/>
                    <a:pt x="594" y="0"/>
                  </a:cubicBezTo>
                  <a:cubicBezTo>
                    <a:pt x="502" y="291"/>
                    <a:pt x="304" y="582"/>
                    <a:pt x="0" y="873"/>
                  </a:cubicBezTo>
                  <a:cubicBezTo>
                    <a:pt x="207" y="873"/>
                    <a:pt x="415" y="873"/>
                    <a:pt x="623" y="873"/>
                  </a:cubicBezTo>
                  <a:cubicBezTo>
                    <a:pt x="623" y="865"/>
                    <a:pt x="624" y="857"/>
                    <a:pt x="624" y="849"/>
                  </a:cubicBezTo>
                  <a:cubicBezTo>
                    <a:pt x="643" y="849"/>
                    <a:pt x="662" y="849"/>
                    <a:pt x="681" y="849"/>
                  </a:cubicBezTo>
                  <a:cubicBezTo>
                    <a:pt x="682" y="857"/>
                    <a:pt x="682" y="865"/>
                    <a:pt x="682" y="873"/>
                  </a:cubicBezTo>
                  <a:cubicBezTo>
                    <a:pt x="890" y="873"/>
                    <a:pt x="1098" y="873"/>
                    <a:pt x="1306" y="873"/>
                  </a:cubicBezTo>
                  <a:cubicBezTo>
                    <a:pt x="1002" y="582"/>
                    <a:pt x="803" y="291"/>
                    <a:pt x="711" y="0"/>
                  </a:cubicBezTo>
                  <a:close/>
                  <a:moveTo>
                    <a:pt x="649" y="70"/>
                  </a:moveTo>
                  <a:cubicBezTo>
                    <a:pt x="651" y="70"/>
                    <a:pt x="654" y="70"/>
                    <a:pt x="656" y="70"/>
                  </a:cubicBezTo>
                  <a:cubicBezTo>
                    <a:pt x="657" y="86"/>
                    <a:pt x="657" y="103"/>
                    <a:pt x="657" y="119"/>
                  </a:cubicBezTo>
                  <a:cubicBezTo>
                    <a:pt x="654" y="119"/>
                    <a:pt x="651" y="119"/>
                    <a:pt x="648" y="119"/>
                  </a:cubicBezTo>
                  <a:cubicBezTo>
                    <a:pt x="648" y="103"/>
                    <a:pt x="649" y="86"/>
                    <a:pt x="649" y="70"/>
                  </a:cubicBezTo>
                  <a:close/>
                  <a:moveTo>
                    <a:pt x="647" y="167"/>
                  </a:moveTo>
                  <a:cubicBezTo>
                    <a:pt x="651" y="167"/>
                    <a:pt x="655" y="167"/>
                    <a:pt x="658" y="167"/>
                  </a:cubicBezTo>
                  <a:cubicBezTo>
                    <a:pt x="659" y="184"/>
                    <a:pt x="659" y="200"/>
                    <a:pt x="659" y="216"/>
                  </a:cubicBezTo>
                  <a:cubicBezTo>
                    <a:pt x="655" y="216"/>
                    <a:pt x="650" y="216"/>
                    <a:pt x="646" y="216"/>
                  </a:cubicBezTo>
                  <a:cubicBezTo>
                    <a:pt x="646" y="200"/>
                    <a:pt x="647" y="184"/>
                    <a:pt x="647" y="167"/>
                  </a:cubicBezTo>
                  <a:close/>
                  <a:moveTo>
                    <a:pt x="645" y="265"/>
                  </a:moveTo>
                  <a:cubicBezTo>
                    <a:pt x="650" y="265"/>
                    <a:pt x="655" y="265"/>
                    <a:pt x="660" y="265"/>
                  </a:cubicBezTo>
                  <a:cubicBezTo>
                    <a:pt x="661" y="281"/>
                    <a:pt x="661" y="297"/>
                    <a:pt x="662" y="313"/>
                  </a:cubicBezTo>
                  <a:cubicBezTo>
                    <a:pt x="656" y="313"/>
                    <a:pt x="650" y="313"/>
                    <a:pt x="644" y="313"/>
                  </a:cubicBezTo>
                  <a:cubicBezTo>
                    <a:pt x="644" y="297"/>
                    <a:pt x="644" y="281"/>
                    <a:pt x="645" y="265"/>
                  </a:cubicBezTo>
                  <a:close/>
                  <a:moveTo>
                    <a:pt x="642" y="362"/>
                  </a:moveTo>
                  <a:cubicBezTo>
                    <a:pt x="649" y="362"/>
                    <a:pt x="656" y="362"/>
                    <a:pt x="663" y="362"/>
                  </a:cubicBezTo>
                  <a:cubicBezTo>
                    <a:pt x="664" y="378"/>
                    <a:pt x="664" y="395"/>
                    <a:pt x="664" y="411"/>
                  </a:cubicBezTo>
                  <a:cubicBezTo>
                    <a:pt x="657" y="411"/>
                    <a:pt x="649" y="411"/>
                    <a:pt x="641" y="411"/>
                  </a:cubicBezTo>
                  <a:cubicBezTo>
                    <a:pt x="641" y="395"/>
                    <a:pt x="642" y="378"/>
                    <a:pt x="642" y="362"/>
                  </a:cubicBezTo>
                  <a:close/>
                  <a:moveTo>
                    <a:pt x="639" y="460"/>
                  </a:moveTo>
                  <a:cubicBezTo>
                    <a:pt x="648" y="460"/>
                    <a:pt x="657" y="460"/>
                    <a:pt x="666" y="460"/>
                  </a:cubicBezTo>
                  <a:cubicBezTo>
                    <a:pt x="667" y="476"/>
                    <a:pt x="667" y="492"/>
                    <a:pt x="668" y="508"/>
                  </a:cubicBezTo>
                  <a:cubicBezTo>
                    <a:pt x="658" y="508"/>
                    <a:pt x="648" y="508"/>
                    <a:pt x="638" y="508"/>
                  </a:cubicBezTo>
                  <a:cubicBezTo>
                    <a:pt x="638" y="492"/>
                    <a:pt x="639" y="476"/>
                    <a:pt x="639" y="460"/>
                  </a:cubicBezTo>
                  <a:close/>
                  <a:moveTo>
                    <a:pt x="636" y="557"/>
                  </a:moveTo>
                  <a:cubicBezTo>
                    <a:pt x="647" y="557"/>
                    <a:pt x="658" y="557"/>
                    <a:pt x="669" y="557"/>
                  </a:cubicBezTo>
                  <a:cubicBezTo>
                    <a:pt x="670" y="573"/>
                    <a:pt x="670" y="589"/>
                    <a:pt x="671" y="606"/>
                  </a:cubicBezTo>
                  <a:cubicBezTo>
                    <a:pt x="659" y="606"/>
                    <a:pt x="646" y="606"/>
                    <a:pt x="634" y="606"/>
                  </a:cubicBezTo>
                  <a:cubicBezTo>
                    <a:pt x="635" y="589"/>
                    <a:pt x="635" y="573"/>
                    <a:pt x="636" y="557"/>
                  </a:cubicBezTo>
                  <a:close/>
                  <a:moveTo>
                    <a:pt x="632" y="654"/>
                  </a:moveTo>
                  <a:cubicBezTo>
                    <a:pt x="646" y="654"/>
                    <a:pt x="659" y="654"/>
                    <a:pt x="673" y="654"/>
                  </a:cubicBezTo>
                  <a:cubicBezTo>
                    <a:pt x="674" y="670"/>
                    <a:pt x="674" y="687"/>
                    <a:pt x="675" y="703"/>
                  </a:cubicBezTo>
                  <a:cubicBezTo>
                    <a:pt x="660" y="703"/>
                    <a:pt x="645" y="703"/>
                    <a:pt x="630" y="703"/>
                  </a:cubicBezTo>
                  <a:cubicBezTo>
                    <a:pt x="631" y="687"/>
                    <a:pt x="632" y="670"/>
                    <a:pt x="632" y="654"/>
                  </a:cubicBezTo>
                  <a:close/>
                  <a:moveTo>
                    <a:pt x="626" y="800"/>
                  </a:moveTo>
                  <a:cubicBezTo>
                    <a:pt x="627" y="784"/>
                    <a:pt x="628" y="768"/>
                    <a:pt x="628" y="752"/>
                  </a:cubicBezTo>
                  <a:cubicBezTo>
                    <a:pt x="645" y="752"/>
                    <a:pt x="661" y="752"/>
                    <a:pt x="677" y="752"/>
                  </a:cubicBezTo>
                  <a:cubicBezTo>
                    <a:pt x="678" y="768"/>
                    <a:pt x="678" y="784"/>
                    <a:pt x="679" y="800"/>
                  </a:cubicBezTo>
                  <a:cubicBezTo>
                    <a:pt x="661" y="800"/>
                    <a:pt x="644" y="800"/>
                    <a:pt x="626" y="8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î$ļidè">
              <a:extLst>
                <a:ext uri="{FF2B5EF4-FFF2-40B4-BE49-F238E27FC236}">
                  <a16:creationId xmlns:a16="http://schemas.microsoft.com/office/drawing/2014/main" xmlns="" id="{D25698F9-CC2B-4B96-89AB-97B5DB24B497}"/>
                </a:ext>
              </a:extLst>
            </p:cNvPr>
            <p:cNvSpPr/>
            <p:nvPr/>
          </p:nvSpPr>
          <p:spPr bwMode="auto">
            <a:xfrm>
              <a:off x="6343650" y="3195638"/>
              <a:ext cx="2781300" cy="3657600"/>
            </a:xfrm>
            <a:custGeom>
              <a:avLst/>
              <a:gdLst>
                <a:gd name="T0" fmla="*/ 4 w 665"/>
                <a:gd name="T1" fmla="*/ 0 h 873"/>
                <a:gd name="T2" fmla="*/ 0 w 665"/>
                <a:gd name="T3" fmla="*/ 0 h 873"/>
                <a:gd name="T4" fmla="*/ 619 w 665"/>
                <a:gd name="T5" fmla="*/ 873 h 873"/>
                <a:gd name="T6" fmla="*/ 665 w 665"/>
                <a:gd name="T7" fmla="*/ 873 h 873"/>
                <a:gd name="T8" fmla="*/ 4 w 665"/>
                <a:gd name="T9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5" h="873">
                  <a:moveTo>
                    <a:pt x="4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97" y="291"/>
                    <a:pt x="303" y="582"/>
                    <a:pt x="619" y="873"/>
                  </a:cubicBezTo>
                  <a:cubicBezTo>
                    <a:pt x="635" y="873"/>
                    <a:pt x="650" y="873"/>
                    <a:pt x="665" y="873"/>
                  </a:cubicBezTo>
                  <a:cubicBezTo>
                    <a:pt x="328" y="582"/>
                    <a:pt x="107" y="29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9" name="íṩlidè">
            <a:extLst>
              <a:ext uri="{FF2B5EF4-FFF2-40B4-BE49-F238E27FC236}">
                <a16:creationId xmlns:a16="http://schemas.microsoft.com/office/drawing/2014/main" xmlns="" id="{00294ED1-A307-4A4A-A8ED-217C68DAD925}"/>
              </a:ext>
            </a:extLst>
          </p:cNvPr>
          <p:cNvSpPr/>
          <p:nvPr/>
        </p:nvSpPr>
        <p:spPr bwMode="auto">
          <a:xfrm>
            <a:off x="4711325" y="5002997"/>
            <a:ext cx="838938" cy="821921"/>
          </a:xfrm>
          <a:custGeom>
            <a:avLst/>
            <a:gdLst>
              <a:gd name="T0" fmla="*/ 139 w 187"/>
              <a:gd name="T1" fmla="*/ 80 h 183"/>
              <a:gd name="T2" fmla="*/ 102 w 187"/>
              <a:gd name="T3" fmla="*/ 183 h 183"/>
              <a:gd name="T4" fmla="*/ 0 w 187"/>
              <a:gd name="T5" fmla="*/ 183 h 183"/>
              <a:gd name="T6" fmla="*/ 55 w 187"/>
              <a:gd name="T7" fmla="*/ 80 h 183"/>
              <a:gd name="T8" fmla="*/ 6 w 187"/>
              <a:gd name="T9" fmla="*/ 80 h 183"/>
              <a:gd name="T10" fmla="*/ 129 w 187"/>
              <a:gd name="T11" fmla="*/ 0 h 183"/>
              <a:gd name="T12" fmla="*/ 187 w 187"/>
              <a:gd name="T13" fmla="*/ 80 h 183"/>
              <a:gd name="T14" fmla="*/ 139 w 187"/>
              <a:gd name="T15" fmla="*/ 8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7" h="183">
                <a:moveTo>
                  <a:pt x="139" y="80"/>
                </a:moveTo>
                <a:cubicBezTo>
                  <a:pt x="127" y="114"/>
                  <a:pt x="115" y="149"/>
                  <a:pt x="102" y="183"/>
                </a:cubicBezTo>
                <a:cubicBezTo>
                  <a:pt x="68" y="183"/>
                  <a:pt x="34" y="183"/>
                  <a:pt x="0" y="183"/>
                </a:cubicBezTo>
                <a:cubicBezTo>
                  <a:pt x="19" y="149"/>
                  <a:pt x="37" y="114"/>
                  <a:pt x="55" y="80"/>
                </a:cubicBezTo>
                <a:cubicBezTo>
                  <a:pt x="38" y="80"/>
                  <a:pt x="22" y="80"/>
                  <a:pt x="6" y="80"/>
                </a:cubicBezTo>
                <a:cubicBezTo>
                  <a:pt x="52" y="53"/>
                  <a:pt x="93" y="27"/>
                  <a:pt x="129" y="0"/>
                </a:cubicBezTo>
                <a:cubicBezTo>
                  <a:pt x="144" y="27"/>
                  <a:pt x="164" y="53"/>
                  <a:pt x="187" y="80"/>
                </a:cubicBezTo>
                <a:cubicBezTo>
                  <a:pt x="171" y="80"/>
                  <a:pt x="155" y="80"/>
                  <a:pt x="139" y="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íŝḻîḑé">
            <a:extLst>
              <a:ext uri="{FF2B5EF4-FFF2-40B4-BE49-F238E27FC236}">
                <a16:creationId xmlns:a16="http://schemas.microsoft.com/office/drawing/2014/main" xmlns="" id="{F5EDEE2A-F453-409E-892B-C020A1AE7C56}"/>
              </a:ext>
            </a:extLst>
          </p:cNvPr>
          <p:cNvSpPr/>
          <p:nvPr/>
        </p:nvSpPr>
        <p:spPr bwMode="auto">
          <a:xfrm>
            <a:off x="5585998" y="3054552"/>
            <a:ext cx="340340" cy="821921"/>
          </a:xfrm>
          <a:custGeom>
            <a:avLst/>
            <a:gdLst>
              <a:gd name="T0" fmla="*/ 76 w 76"/>
              <a:gd name="T1" fmla="*/ 80 h 183"/>
              <a:gd name="T2" fmla="*/ 64 w 76"/>
              <a:gd name="T3" fmla="*/ 0 h 183"/>
              <a:gd name="T4" fmla="*/ 17 w 76"/>
              <a:gd name="T5" fmla="*/ 80 h 183"/>
              <a:gd name="T6" fmla="*/ 33 w 76"/>
              <a:gd name="T7" fmla="*/ 80 h 183"/>
              <a:gd name="T8" fmla="*/ 0 w 76"/>
              <a:gd name="T9" fmla="*/ 183 h 183"/>
              <a:gd name="T10" fmla="*/ 38 w 76"/>
              <a:gd name="T11" fmla="*/ 183 h 183"/>
              <a:gd name="T12" fmla="*/ 60 w 76"/>
              <a:gd name="T13" fmla="*/ 80 h 183"/>
              <a:gd name="T14" fmla="*/ 76 w 76"/>
              <a:gd name="T15" fmla="*/ 8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" h="183">
                <a:moveTo>
                  <a:pt x="76" y="80"/>
                </a:moveTo>
                <a:cubicBezTo>
                  <a:pt x="70" y="53"/>
                  <a:pt x="66" y="26"/>
                  <a:pt x="64" y="0"/>
                </a:cubicBezTo>
                <a:cubicBezTo>
                  <a:pt x="52" y="26"/>
                  <a:pt x="36" y="53"/>
                  <a:pt x="17" y="80"/>
                </a:cubicBezTo>
                <a:cubicBezTo>
                  <a:pt x="22" y="80"/>
                  <a:pt x="27" y="80"/>
                  <a:pt x="33" y="80"/>
                </a:cubicBezTo>
                <a:cubicBezTo>
                  <a:pt x="22" y="114"/>
                  <a:pt x="12" y="149"/>
                  <a:pt x="0" y="183"/>
                </a:cubicBezTo>
                <a:cubicBezTo>
                  <a:pt x="13" y="183"/>
                  <a:pt x="25" y="183"/>
                  <a:pt x="38" y="183"/>
                </a:cubicBezTo>
                <a:cubicBezTo>
                  <a:pt x="46" y="149"/>
                  <a:pt x="53" y="114"/>
                  <a:pt x="60" y="80"/>
                </a:cubicBezTo>
                <a:cubicBezTo>
                  <a:pt x="65" y="80"/>
                  <a:pt x="71" y="80"/>
                  <a:pt x="76" y="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iṧļíḍé">
            <a:extLst>
              <a:ext uri="{FF2B5EF4-FFF2-40B4-BE49-F238E27FC236}">
                <a16:creationId xmlns:a16="http://schemas.microsoft.com/office/drawing/2014/main" xmlns="" id="{A0C84F5B-D372-4F1E-B057-ACDFC995189A}"/>
              </a:ext>
            </a:extLst>
          </p:cNvPr>
          <p:cNvSpPr/>
          <p:nvPr/>
        </p:nvSpPr>
        <p:spPr bwMode="auto">
          <a:xfrm>
            <a:off x="6326236" y="3054552"/>
            <a:ext cx="309709" cy="821921"/>
          </a:xfrm>
          <a:custGeom>
            <a:avLst/>
            <a:gdLst>
              <a:gd name="T0" fmla="*/ 5 w 69"/>
              <a:gd name="T1" fmla="*/ 103 h 183"/>
              <a:gd name="T2" fmla="*/ 61 w 69"/>
              <a:gd name="T3" fmla="*/ 183 h 183"/>
              <a:gd name="T4" fmla="*/ 69 w 69"/>
              <a:gd name="T5" fmla="*/ 103 h 183"/>
              <a:gd name="T6" fmla="*/ 52 w 69"/>
              <a:gd name="T7" fmla="*/ 103 h 183"/>
              <a:gd name="T8" fmla="*/ 20 w 69"/>
              <a:gd name="T9" fmla="*/ 0 h 183"/>
              <a:gd name="T10" fmla="*/ 0 w 69"/>
              <a:gd name="T11" fmla="*/ 0 h 183"/>
              <a:gd name="T12" fmla="*/ 22 w 69"/>
              <a:gd name="T13" fmla="*/ 103 h 183"/>
              <a:gd name="T14" fmla="*/ 5 w 69"/>
              <a:gd name="T15" fmla="*/ 10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9" h="183">
                <a:moveTo>
                  <a:pt x="5" y="103"/>
                </a:moveTo>
                <a:cubicBezTo>
                  <a:pt x="20" y="130"/>
                  <a:pt x="39" y="156"/>
                  <a:pt x="61" y="183"/>
                </a:cubicBezTo>
                <a:cubicBezTo>
                  <a:pt x="66" y="156"/>
                  <a:pt x="69" y="130"/>
                  <a:pt x="69" y="103"/>
                </a:cubicBezTo>
                <a:cubicBezTo>
                  <a:pt x="63" y="103"/>
                  <a:pt x="58" y="103"/>
                  <a:pt x="52" y="103"/>
                </a:cubicBezTo>
                <a:cubicBezTo>
                  <a:pt x="40" y="69"/>
                  <a:pt x="30" y="34"/>
                  <a:pt x="20" y="0"/>
                </a:cubicBezTo>
                <a:cubicBezTo>
                  <a:pt x="13" y="0"/>
                  <a:pt x="7" y="0"/>
                  <a:pt x="0" y="0"/>
                </a:cubicBezTo>
                <a:cubicBezTo>
                  <a:pt x="7" y="34"/>
                  <a:pt x="14" y="69"/>
                  <a:pt x="22" y="103"/>
                </a:cubicBezTo>
                <a:cubicBezTo>
                  <a:pt x="16" y="103"/>
                  <a:pt x="10" y="103"/>
                  <a:pt x="5" y="103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iSḻídê">
            <a:extLst>
              <a:ext uri="{FF2B5EF4-FFF2-40B4-BE49-F238E27FC236}">
                <a16:creationId xmlns:a16="http://schemas.microsoft.com/office/drawing/2014/main" xmlns="" id="{76156F1D-3149-4E53-882A-741F740F3E2C}"/>
              </a:ext>
            </a:extLst>
          </p:cNvPr>
          <p:cNvSpPr/>
          <p:nvPr/>
        </p:nvSpPr>
        <p:spPr bwMode="auto">
          <a:xfrm>
            <a:off x="6814624" y="5002997"/>
            <a:ext cx="847446" cy="821921"/>
          </a:xfrm>
          <a:custGeom>
            <a:avLst/>
            <a:gdLst>
              <a:gd name="T0" fmla="*/ 0 w 189"/>
              <a:gd name="T1" fmla="*/ 103 h 183"/>
              <a:gd name="T2" fmla="*/ 135 w 189"/>
              <a:gd name="T3" fmla="*/ 183 h 183"/>
              <a:gd name="T4" fmla="*/ 189 w 189"/>
              <a:gd name="T5" fmla="*/ 103 h 183"/>
              <a:gd name="T6" fmla="*/ 139 w 189"/>
              <a:gd name="T7" fmla="*/ 103 h 183"/>
              <a:gd name="T8" fmla="*/ 83 w 189"/>
              <a:gd name="T9" fmla="*/ 0 h 183"/>
              <a:gd name="T10" fmla="*/ 11 w 189"/>
              <a:gd name="T11" fmla="*/ 0 h 183"/>
              <a:gd name="T12" fmla="*/ 50 w 189"/>
              <a:gd name="T13" fmla="*/ 103 h 183"/>
              <a:gd name="T14" fmla="*/ 0 w 189"/>
              <a:gd name="T15" fmla="*/ 10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9" h="183">
                <a:moveTo>
                  <a:pt x="0" y="103"/>
                </a:moveTo>
                <a:cubicBezTo>
                  <a:pt x="39" y="130"/>
                  <a:pt x="84" y="157"/>
                  <a:pt x="135" y="183"/>
                </a:cubicBezTo>
                <a:cubicBezTo>
                  <a:pt x="158" y="157"/>
                  <a:pt x="176" y="130"/>
                  <a:pt x="189" y="103"/>
                </a:cubicBezTo>
                <a:cubicBezTo>
                  <a:pt x="172" y="103"/>
                  <a:pt x="156" y="103"/>
                  <a:pt x="139" y="103"/>
                </a:cubicBezTo>
                <a:cubicBezTo>
                  <a:pt x="119" y="69"/>
                  <a:pt x="100" y="34"/>
                  <a:pt x="83" y="0"/>
                </a:cubicBezTo>
                <a:cubicBezTo>
                  <a:pt x="59" y="0"/>
                  <a:pt x="35" y="0"/>
                  <a:pt x="11" y="0"/>
                </a:cubicBezTo>
                <a:cubicBezTo>
                  <a:pt x="24" y="34"/>
                  <a:pt x="37" y="69"/>
                  <a:pt x="50" y="103"/>
                </a:cubicBezTo>
                <a:cubicBezTo>
                  <a:pt x="34" y="103"/>
                  <a:pt x="17" y="103"/>
                  <a:pt x="0" y="103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iṣḷiďe">
            <a:extLst>
              <a:ext uri="{FF2B5EF4-FFF2-40B4-BE49-F238E27FC236}">
                <a16:creationId xmlns:a16="http://schemas.microsoft.com/office/drawing/2014/main" xmlns="" id="{86731C12-2257-42B7-B108-12CC7ED2DE9B}"/>
              </a:ext>
            </a:extLst>
          </p:cNvPr>
          <p:cNvSpPr/>
          <p:nvPr/>
        </p:nvSpPr>
        <p:spPr bwMode="auto">
          <a:xfrm>
            <a:off x="5773903" y="2054444"/>
            <a:ext cx="682644" cy="579991"/>
          </a:xfrm>
          <a:custGeom>
            <a:avLst/>
            <a:gdLst>
              <a:gd name="T0" fmla="*/ 51 w 56"/>
              <a:gd name="T1" fmla="*/ 20 h 48"/>
              <a:gd name="T2" fmla="*/ 54 w 56"/>
              <a:gd name="T3" fmla="*/ 16 h 48"/>
              <a:gd name="T4" fmla="*/ 54 w 56"/>
              <a:gd name="T5" fmla="*/ 12 h 48"/>
              <a:gd name="T6" fmla="*/ 45 w 56"/>
              <a:gd name="T7" fmla="*/ 4 h 48"/>
              <a:gd name="T8" fmla="*/ 16 w 56"/>
              <a:gd name="T9" fmla="*/ 0 h 48"/>
              <a:gd name="T10" fmla="*/ 8 w 56"/>
              <a:gd name="T11" fmla="*/ 12 h 48"/>
              <a:gd name="T12" fmla="*/ 0 w 56"/>
              <a:gd name="T13" fmla="*/ 14 h 48"/>
              <a:gd name="T14" fmla="*/ 7 w 56"/>
              <a:gd name="T15" fmla="*/ 16 h 48"/>
              <a:gd name="T16" fmla="*/ 2 w 56"/>
              <a:gd name="T17" fmla="*/ 20 h 48"/>
              <a:gd name="T18" fmla="*/ 0 w 56"/>
              <a:gd name="T19" fmla="*/ 34 h 48"/>
              <a:gd name="T20" fmla="*/ 4 w 56"/>
              <a:gd name="T21" fmla="*/ 36 h 48"/>
              <a:gd name="T22" fmla="*/ 8 w 56"/>
              <a:gd name="T23" fmla="*/ 48 h 48"/>
              <a:gd name="T24" fmla="*/ 16 w 56"/>
              <a:gd name="T25" fmla="*/ 44 h 48"/>
              <a:gd name="T26" fmla="*/ 40 w 56"/>
              <a:gd name="T27" fmla="*/ 36 h 48"/>
              <a:gd name="T28" fmla="*/ 44 w 56"/>
              <a:gd name="T29" fmla="*/ 48 h 48"/>
              <a:gd name="T30" fmla="*/ 52 w 56"/>
              <a:gd name="T31" fmla="*/ 44 h 48"/>
              <a:gd name="T32" fmla="*/ 54 w 56"/>
              <a:gd name="T33" fmla="*/ 36 h 48"/>
              <a:gd name="T34" fmla="*/ 56 w 56"/>
              <a:gd name="T35" fmla="*/ 22 h 48"/>
              <a:gd name="T36" fmla="*/ 15 w 56"/>
              <a:gd name="T37" fmla="*/ 5 h 48"/>
              <a:gd name="T38" fmla="*/ 24 w 56"/>
              <a:gd name="T39" fmla="*/ 4 h 48"/>
              <a:gd name="T40" fmla="*/ 26 w 56"/>
              <a:gd name="T41" fmla="*/ 8 h 48"/>
              <a:gd name="T42" fmla="*/ 32 w 56"/>
              <a:gd name="T43" fmla="*/ 6 h 48"/>
              <a:gd name="T44" fmla="*/ 40 w 56"/>
              <a:gd name="T45" fmla="*/ 4 h 48"/>
              <a:gd name="T46" fmla="*/ 46 w 56"/>
              <a:gd name="T47" fmla="*/ 20 h 48"/>
              <a:gd name="T48" fmla="*/ 15 w 56"/>
              <a:gd name="T49" fmla="*/ 5 h 48"/>
              <a:gd name="T50" fmla="*/ 8 w 56"/>
              <a:gd name="T51" fmla="*/ 28 h 48"/>
              <a:gd name="T52" fmla="*/ 16 w 56"/>
              <a:gd name="T53" fmla="*/ 28 h 48"/>
              <a:gd name="T54" fmla="*/ 36 w 56"/>
              <a:gd name="T55" fmla="*/ 32 h 48"/>
              <a:gd name="T56" fmla="*/ 20 w 56"/>
              <a:gd name="T57" fmla="*/ 28 h 48"/>
              <a:gd name="T58" fmla="*/ 36 w 56"/>
              <a:gd name="T59" fmla="*/ 32 h 48"/>
              <a:gd name="T60" fmla="*/ 40 w 56"/>
              <a:gd name="T61" fmla="*/ 28 h 48"/>
              <a:gd name="T62" fmla="*/ 48 w 56"/>
              <a:gd name="T63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6" h="48">
                <a:moveTo>
                  <a:pt x="54" y="20"/>
                </a:moveTo>
                <a:cubicBezTo>
                  <a:pt x="51" y="20"/>
                  <a:pt x="51" y="20"/>
                  <a:pt x="51" y="20"/>
                </a:cubicBezTo>
                <a:cubicBezTo>
                  <a:pt x="49" y="16"/>
                  <a:pt x="49" y="16"/>
                  <a:pt x="49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5" y="16"/>
                  <a:pt x="56" y="15"/>
                  <a:pt x="56" y="14"/>
                </a:cubicBezTo>
                <a:cubicBezTo>
                  <a:pt x="56" y="13"/>
                  <a:pt x="55" y="12"/>
                  <a:pt x="54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5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1" y="2"/>
                  <a:pt x="11" y="4"/>
                </a:cubicBezTo>
                <a:cubicBezTo>
                  <a:pt x="8" y="12"/>
                  <a:pt x="8" y="12"/>
                  <a:pt x="8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1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6"/>
                  <a:pt x="6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6"/>
                  <a:pt x="16" y="44"/>
                </a:cubicBezTo>
                <a:cubicBezTo>
                  <a:pt x="16" y="36"/>
                  <a:pt x="16" y="36"/>
                  <a:pt x="16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6"/>
                  <a:pt x="42" y="48"/>
                  <a:pt x="44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0" y="48"/>
                  <a:pt x="52" y="46"/>
                  <a:pt x="52" y="44"/>
                </a:cubicBezTo>
                <a:cubicBezTo>
                  <a:pt x="52" y="36"/>
                  <a:pt x="52" y="36"/>
                  <a:pt x="52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5" y="36"/>
                  <a:pt x="56" y="35"/>
                  <a:pt x="56" y="34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4" y="20"/>
                </a:cubicBezTo>
                <a:close/>
                <a:moveTo>
                  <a:pt x="15" y="5"/>
                </a:moveTo>
                <a:cubicBezTo>
                  <a:pt x="15" y="5"/>
                  <a:pt x="16" y="4"/>
                  <a:pt x="1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7"/>
                  <a:pt x="25" y="8"/>
                  <a:pt x="26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8"/>
                  <a:pt x="32" y="7"/>
                  <a:pt x="32" y="6"/>
                </a:cubicBezTo>
                <a:cubicBezTo>
                  <a:pt x="32" y="4"/>
                  <a:pt x="32" y="4"/>
                  <a:pt x="32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1" y="5"/>
                  <a:pt x="41" y="5"/>
                </a:cubicBezTo>
                <a:cubicBezTo>
                  <a:pt x="46" y="20"/>
                  <a:pt x="46" y="20"/>
                  <a:pt x="46" y="20"/>
                </a:cubicBezTo>
                <a:cubicBezTo>
                  <a:pt x="10" y="20"/>
                  <a:pt x="10" y="20"/>
                  <a:pt x="10" y="20"/>
                </a:cubicBezTo>
                <a:lnTo>
                  <a:pt x="15" y="5"/>
                </a:lnTo>
                <a:close/>
                <a:moveTo>
                  <a:pt x="12" y="32"/>
                </a:moveTo>
                <a:cubicBezTo>
                  <a:pt x="10" y="32"/>
                  <a:pt x="8" y="30"/>
                  <a:pt x="8" y="28"/>
                </a:cubicBezTo>
                <a:cubicBezTo>
                  <a:pt x="8" y="26"/>
                  <a:pt x="10" y="24"/>
                  <a:pt x="12" y="24"/>
                </a:cubicBezTo>
                <a:cubicBezTo>
                  <a:pt x="14" y="24"/>
                  <a:pt x="16" y="26"/>
                  <a:pt x="16" y="28"/>
                </a:cubicBezTo>
                <a:cubicBezTo>
                  <a:pt x="16" y="30"/>
                  <a:pt x="14" y="32"/>
                  <a:pt x="12" y="32"/>
                </a:cubicBezTo>
                <a:close/>
                <a:moveTo>
                  <a:pt x="36" y="32"/>
                </a:moveTo>
                <a:cubicBezTo>
                  <a:pt x="20" y="32"/>
                  <a:pt x="20" y="32"/>
                  <a:pt x="20" y="32"/>
                </a:cubicBezTo>
                <a:cubicBezTo>
                  <a:pt x="20" y="28"/>
                  <a:pt x="20" y="28"/>
                  <a:pt x="2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2"/>
                </a:lnTo>
                <a:close/>
                <a:moveTo>
                  <a:pt x="44" y="32"/>
                </a:moveTo>
                <a:cubicBezTo>
                  <a:pt x="42" y="32"/>
                  <a:pt x="40" y="30"/>
                  <a:pt x="40" y="28"/>
                </a:cubicBezTo>
                <a:cubicBezTo>
                  <a:pt x="40" y="26"/>
                  <a:pt x="42" y="24"/>
                  <a:pt x="44" y="24"/>
                </a:cubicBezTo>
                <a:cubicBezTo>
                  <a:pt x="46" y="24"/>
                  <a:pt x="48" y="26"/>
                  <a:pt x="48" y="28"/>
                </a:cubicBezTo>
                <a:cubicBezTo>
                  <a:pt x="48" y="30"/>
                  <a:pt x="46" y="32"/>
                  <a:pt x="44" y="32"/>
                </a:cubicBezTo>
                <a:close/>
              </a:path>
            </a:pathLst>
          </a:custGeom>
          <a:solidFill>
            <a:srgbClr val="4472C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07DBBE8A-F37A-4AFC-8EE4-1814D840E224}"/>
              </a:ext>
            </a:extLst>
          </p:cNvPr>
          <p:cNvGrpSpPr/>
          <p:nvPr/>
        </p:nvGrpSpPr>
        <p:grpSpPr>
          <a:xfrm>
            <a:off x="4929472" y="1319456"/>
            <a:ext cx="2307164" cy="648481"/>
            <a:chOff x="5072347" y="710613"/>
            <a:chExt cx="2307164" cy="648481"/>
          </a:xfrm>
        </p:grpSpPr>
        <p:sp>
          <p:nvSpPr>
            <p:cNvPr id="15" name="îśļíḍé">
              <a:extLst>
                <a:ext uri="{FF2B5EF4-FFF2-40B4-BE49-F238E27FC236}">
                  <a16:creationId xmlns:a16="http://schemas.microsoft.com/office/drawing/2014/main" xmlns="" id="{67372F3F-3000-410C-A759-F733AE02C6A4}"/>
                </a:ext>
              </a:extLst>
            </p:cNvPr>
            <p:cNvSpPr txBox="1"/>
            <p:nvPr/>
          </p:nvSpPr>
          <p:spPr>
            <a:xfrm>
              <a:off x="5123075" y="710613"/>
              <a:ext cx="2256436" cy="386503"/>
            </a:xfrm>
            <a:prstGeom prst="rect">
              <a:avLst/>
            </a:prstGeom>
            <a:noFill/>
          </p:spPr>
          <p:txBody>
            <a:bodyPr wrap="none" rtlCol="0" anchor="b">
              <a:normAutofit lnSpcReduction="10000"/>
            </a:bodyPr>
            <a:lstStyle/>
            <a:p>
              <a:pPr algn="ctr">
                <a:buClrTx/>
                <a:buFontTx/>
                <a:buNone/>
              </a:pPr>
              <a:r>
                <a:rPr lang="en-US" altLang="zh-CN" sz="2000" b="1" kern="1200" dirty="0" err="1">
                  <a:solidFill>
                    <a:srgbClr val="4472C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Sidecarless</a:t>
              </a:r>
              <a:endParaRPr lang="id-ID" sz="2000" b="1" kern="120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ísḻíḓê">
              <a:extLst>
                <a:ext uri="{FF2B5EF4-FFF2-40B4-BE49-F238E27FC236}">
                  <a16:creationId xmlns:a16="http://schemas.microsoft.com/office/drawing/2014/main" xmlns="" id="{618FC979-426F-4483-8DDA-424A5556F143}"/>
                </a:ext>
              </a:extLst>
            </p:cNvPr>
            <p:cNvSpPr txBox="1"/>
            <p:nvPr/>
          </p:nvSpPr>
          <p:spPr bwMode="auto">
            <a:xfrm>
              <a:off x="5072347" y="1097117"/>
              <a:ext cx="2274832" cy="261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3600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zh-CN" altLang="en-US" sz="1200" b="1" dirty="0" smtClean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流量治理完全卸载：</a:t>
              </a:r>
              <a:r>
                <a:rPr lang="en-US" altLang="zh-CN" sz="1200" b="1" dirty="0" smtClean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  <a:r>
                <a:rPr lang="en-US" altLang="zh-CN" sz="1200" b="1" dirty="0" err="1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kmesh</a:t>
              </a:r>
              <a:r>
                <a:rPr lang="en-US" altLang="zh-CN" sz="1200" b="1" dirty="0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, </a:t>
              </a:r>
              <a:r>
                <a:rPr lang="en-US" altLang="zh-CN" sz="1200" b="1" dirty="0" err="1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etc</a:t>
              </a:r>
              <a:endParaRPr lang="en-US" altLang="zh-CN" sz="12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iṣ1íḋé">
            <a:extLst>
              <a:ext uri="{FF2B5EF4-FFF2-40B4-BE49-F238E27FC236}">
                <a16:creationId xmlns:a16="http://schemas.microsoft.com/office/drawing/2014/main" xmlns="" id="{5AD76EF4-83F8-4634-B2B6-6EB9D251B900}"/>
              </a:ext>
            </a:extLst>
          </p:cNvPr>
          <p:cNvSpPr/>
          <p:nvPr/>
        </p:nvSpPr>
        <p:spPr bwMode="auto">
          <a:xfrm>
            <a:off x="2589922" y="3109596"/>
            <a:ext cx="4242805" cy="86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>
              <a:lnSpc>
                <a:spcPct val="16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低时延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indent="-171450">
              <a:lnSpc>
                <a:spcPct val="16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低资源开销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îśḷïdé">
            <a:extLst>
              <a:ext uri="{FF2B5EF4-FFF2-40B4-BE49-F238E27FC236}">
                <a16:creationId xmlns:a16="http://schemas.microsoft.com/office/drawing/2014/main" xmlns="" id="{01E6733B-45DF-4C71-9B12-0289A2214566}"/>
              </a:ext>
            </a:extLst>
          </p:cNvPr>
          <p:cNvSpPr txBox="1"/>
          <p:nvPr/>
        </p:nvSpPr>
        <p:spPr bwMode="auto">
          <a:xfrm>
            <a:off x="2751583" y="2764267"/>
            <a:ext cx="4242805" cy="36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性能</a:t>
            </a:r>
            <a:endParaRPr lang="en-US" altLang="zh-CN" sz="20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ïṥlíḍé">
            <a:extLst>
              <a:ext uri="{FF2B5EF4-FFF2-40B4-BE49-F238E27FC236}">
                <a16:creationId xmlns:a16="http://schemas.microsoft.com/office/drawing/2014/main" xmlns="" id="{D70AD2B7-7E8B-453A-9329-FFDC0F5639E3}"/>
              </a:ext>
            </a:extLst>
          </p:cNvPr>
          <p:cNvSpPr/>
          <p:nvPr/>
        </p:nvSpPr>
        <p:spPr bwMode="auto">
          <a:xfrm>
            <a:off x="5433098" y="3091318"/>
            <a:ext cx="5253951" cy="135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r">
              <a:lnSpc>
                <a:spcPct val="16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极简运维</a:t>
            </a:r>
            <a:endParaRPr lang="en-US" altLang="zh-CN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indent="-171450" algn="r">
              <a:lnSpc>
                <a:spcPct val="16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基础设施与应用完全解耦</a:t>
            </a:r>
            <a:endParaRPr lang="en-US" altLang="zh-CN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indent="-171450" algn="r">
              <a:lnSpc>
                <a:spcPct val="160000"/>
              </a:lnSpc>
              <a:buClrTx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高可靠，升级重启不影响业务</a:t>
            </a:r>
            <a:endParaRPr lang="en-US" altLang="zh-CN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ïšļïḑè">
            <a:extLst>
              <a:ext uri="{FF2B5EF4-FFF2-40B4-BE49-F238E27FC236}">
                <a16:creationId xmlns:a16="http://schemas.microsoft.com/office/drawing/2014/main" xmlns="" id="{783DEE90-1C78-40D1-9FED-4CCDF2631EE9}"/>
              </a:ext>
            </a:extLst>
          </p:cNvPr>
          <p:cNvSpPr txBox="1"/>
          <p:nvPr/>
        </p:nvSpPr>
        <p:spPr bwMode="auto">
          <a:xfrm>
            <a:off x="5128299" y="2770290"/>
            <a:ext cx="4242808" cy="36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简单</a:t>
            </a:r>
            <a:endParaRPr lang="en-US" altLang="zh-CN" sz="20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xmlns="" id="{058B458B-157E-4900-80C4-787ADFB277BE}"/>
              </a:ext>
            </a:extLst>
          </p:cNvPr>
          <p:cNvSpPr txBox="1"/>
          <p:nvPr/>
        </p:nvSpPr>
        <p:spPr>
          <a:xfrm>
            <a:off x="873070" y="4757980"/>
            <a:ext cx="10503079" cy="1115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Tx/>
              <a:buNone/>
            </a:pPr>
            <a:r>
              <a:rPr lang="en-US" altLang="zh-CN" sz="2400" b="1" kern="1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Next Hop</a:t>
            </a:r>
          </a:p>
          <a:p>
            <a:pPr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Tx/>
              <a:buNone/>
            </a:pPr>
            <a:r>
              <a:rPr lang="en-US" altLang="zh-CN" sz="18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Sidecarless</a:t>
            </a:r>
            <a:r>
              <a:rPr lang="en-US" altLang="zh-CN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zh-CN" altLang="en-US" sz="1800" b="1" kern="12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是未来十年业界探索的主要方向</a:t>
            </a:r>
            <a:r>
              <a:rPr lang="zh-CN" altLang="zh-CN" sz="1800" b="1" kern="12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1800" b="1" kern="12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r>
              <a:rPr lang="en-US" altLang="zh-CN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zh-CN" altLang="en-US" sz="1800" b="1" kern="12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充满想象力</a:t>
            </a:r>
            <a:r>
              <a:rPr lang="zh-CN" altLang="zh-CN" sz="1800" b="1" kern="12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zh-CN" altLang="en-US" sz="1800" b="1" kern="12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随着能力的增强，更多复杂的</a:t>
            </a:r>
            <a:r>
              <a:rPr lang="en-US" altLang="zh-CN" sz="1800" b="1" kern="12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800" b="1" kern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L7 </a:t>
            </a:r>
            <a:r>
              <a:rPr lang="zh-CN" altLang="en-US" sz="1800" b="1" kern="12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协议可以通过</a:t>
            </a:r>
            <a:r>
              <a:rPr lang="en-US" altLang="zh-CN" sz="1800" b="1" kern="1200" dirty="0" err="1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ebpf</a:t>
            </a:r>
            <a:r>
              <a:rPr lang="zh-CN" altLang="en-US" sz="1800" b="1" kern="12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治理</a:t>
            </a:r>
            <a:r>
              <a:rPr lang="en-US" altLang="zh-CN" sz="1800" b="1" kern="12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  <a:endParaRPr lang="en-US" altLang="zh-CN" sz="1800" b="1" kern="12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2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QA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CCE3CB41-9E15-40B4-A967-FF2208EFB987}"/>
              </a:ext>
            </a:extLst>
          </p:cNvPr>
          <p:cNvSpPr/>
          <p:nvPr/>
        </p:nvSpPr>
        <p:spPr>
          <a:xfrm>
            <a:off x="1517859" y="4807752"/>
            <a:ext cx="3108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https://</a:t>
            </a:r>
            <a:r>
              <a:rPr lang="en-US" altLang="zh-CN" sz="14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  <a:hlinkClick r:id="rId2"/>
              </a:rPr>
              <a:t>github.com/kmesh-net/kmesh</a:t>
            </a:r>
            <a:r>
              <a:rPr lang="en-US" altLang="zh-CN" sz="1400" dirty="0" smtClean="0">
                <a:solidFill>
                  <a:srgbClr val="1D1D1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en-US" altLang="zh-CN" sz="1400" dirty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="" xmlns:a16="http://schemas.microsoft.com/office/drawing/2014/main" id="{762C2404-71C5-4554-BD85-733F9F14D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76" y="1703919"/>
            <a:ext cx="3019870" cy="303024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00" y="2143969"/>
            <a:ext cx="2003098" cy="2003098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696201" y="4703157"/>
            <a:ext cx="3028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扫码进入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Kmesh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技术交流群</a:t>
            </a:r>
            <a:b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</a:b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或添加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k8s2222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回复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52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Kmesh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50" name="Picture 2" descr="C:\Users\x00407614\AppData\Roaming\WeLink_Desktop\appdata\IM\x00407614\ReceiveFiles\ScreenShot\1DF8EE82-1DA0-4D83-BE0B-776F56F570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352" y="1703920"/>
            <a:ext cx="3005799" cy="299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8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44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zh-CN" altLang="en-US" sz="28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主流</a:t>
            </a:r>
            <a:r>
              <a:rPr kumimoji="1" lang="zh-CN" altLang="en-US" sz="2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服务网格技术分析</a:t>
            </a:r>
            <a:endParaRPr kumimoji="1" lang="en-US" altLang="zh-CN" sz="28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en-US" altLang="zh-CN" sz="28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架构介绍</a:t>
            </a:r>
            <a:endParaRPr kumimoji="1"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en-US" altLang="zh-CN" sz="28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关键技术分析</a:t>
            </a:r>
            <a:endParaRPr kumimoji="1" lang="en-US" altLang="zh-CN" sz="28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lvl="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</a:pPr>
            <a:r>
              <a:rPr kumimoji="1" lang="zh-CN" altLang="en-US" sz="28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服务网格未来展望</a:t>
            </a:r>
          </a:p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381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服务网格：作为云原生下一代技术，已成为云上基础设施标配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23900" y="1976120"/>
            <a:ext cx="10731499" cy="4699000"/>
          </a:xfrm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副标题 1">
            <a:extLst>
              <a:ext uri="{FF2B5EF4-FFF2-40B4-BE49-F238E27FC236}">
                <a16:creationId xmlns:a16="http://schemas.microsoft.com/office/drawing/2014/main" xmlns="" id="{72FB2D44-4323-4BE5-A7DE-74A6B8CBC7C2}"/>
              </a:ext>
            </a:extLst>
          </p:cNvPr>
          <p:cNvSpPr txBox="1">
            <a:spLocks/>
          </p:cNvSpPr>
          <p:nvPr/>
        </p:nvSpPr>
        <p:spPr>
          <a:xfrm>
            <a:off x="2755299" y="1509251"/>
            <a:ext cx="8598501" cy="576693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indent="0" defTabSz="914400">
              <a:lnSpc>
                <a:spcPts val="3429"/>
              </a:lnSpc>
              <a:spcBef>
                <a:spcPts val="0"/>
              </a:spcBef>
              <a:buFont typeface="Arial" panose="020B0604020202020204" pitchFamily="34" charset="0"/>
              <a:buNone/>
              <a:defRPr sz="2399" b="1" baseline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/>
            </a:lvl2pPr>
            <a:lvl3pPr marL="1187798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/>
            </a:lvl3pPr>
            <a:lvl4pPr marL="1781699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4pPr>
            <a:lvl5pPr marL="2375598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5pPr>
            <a:lvl6pPr marL="2969497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6pPr>
            <a:lvl7pPr marL="3563396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7pPr>
            <a:lvl8pPr marL="4157297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8pPr>
            <a:lvl9pPr marL="4751195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9pPr>
          </a:lstStyle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1728" y="1481633"/>
            <a:ext cx="10656302" cy="53839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defTabSz="1218816" fontAlgn="ctr">
              <a:lnSpc>
                <a:spcPct val="125000"/>
              </a:lnSpc>
              <a:spcAft>
                <a:spcPts val="600"/>
              </a:spcAft>
            </a:pPr>
            <a:r>
              <a:rPr lang="en-US" altLang="zh-CN" sz="1399" b="1" dirty="0" err="1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ServiceMesh</a:t>
            </a:r>
            <a:r>
              <a:rPr lang="zh-CN" altLang="en-US" sz="1399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是处理服务与服务之间通信的基础设施层，弥补了</a:t>
            </a:r>
            <a:r>
              <a:rPr lang="en-US" altLang="zh-CN" sz="1399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Kubernetes</a:t>
            </a:r>
            <a:r>
              <a:rPr lang="zh-CN" altLang="en-US" sz="1399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在微服务的连接、管理和监控方面的短板，为</a:t>
            </a:r>
            <a:r>
              <a:rPr lang="en-US" altLang="zh-CN" sz="1399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Kubernetes</a:t>
            </a:r>
            <a:r>
              <a:rPr lang="zh-CN" altLang="en-US" sz="1399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提供更好</a:t>
            </a:r>
            <a:r>
              <a:rPr lang="zh-CN" altLang="en-US" sz="1399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的服务</a:t>
            </a:r>
            <a:r>
              <a:rPr lang="zh-CN" altLang="en-US" sz="1399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管理。</a:t>
            </a:r>
            <a:endParaRPr lang="en-US" altLang="zh-CN" sz="1399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68817" y="1886524"/>
            <a:ext cx="5611499" cy="44844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2343"/>
            <a:endParaRPr lang="en-US" altLang="zh-CN" sz="1399" b="1" dirty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343"/>
            <a:endParaRPr lang="en-US" altLang="zh-CN" sz="1399" b="1" dirty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343"/>
            <a:r>
              <a:rPr lang="zh-CN" altLang="en-US" sz="1399" b="1" dirty="0">
                <a:solidFill>
                  <a:srgbClr val="C7000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核心理念：</a:t>
            </a:r>
            <a:endParaRPr lang="en-US" altLang="zh-CN" sz="1399" b="1" dirty="0">
              <a:solidFill>
                <a:srgbClr val="C7000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-304396" defTabSz="912343">
              <a:lnSpc>
                <a:spcPct val="150000"/>
              </a:lnSpc>
              <a:buFontTx/>
              <a:buAutoNum type="arabicPeriod"/>
            </a:pPr>
            <a:r>
              <a:rPr lang="zh-CN" altLang="en-US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非侵入式</a:t>
            </a:r>
            <a:r>
              <a:rPr lang="en-US" altLang="zh-CN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Sidecar</a:t>
            </a:r>
            <a:r>
              <a:rPr lang="zh-CN" altLang="en-US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注入技术</a:t>
            </a:r>
            <a:r>
              <a:rPr lang="zh-CN" altLang="en-US" sz="1399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，将数据面组件注入到应用所在的容器，通过劫持应用流量来进行功能实现，应用无感知。</a:t>
            </a:r>
            <a:endParaRPr lang="en-US" altLang="zh-CN" sz="1399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-304396" defTabSz="912343">
              <a:lnSpc>
                <a:spcPct val="150000"/>
              </a:lnSpc>
              <a:buFontTx/>
              <a:buAutoNum type="arabicPeriod"/>
            </a:pPr>
            <a:r>
              <a:rPr lang="zh-CN" altLang="en-US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北向</a:t>
            </a:r>
            <a:r>
              <a:rPr lang="en-US" altLang="zh-CN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API</a:t>
            </a:r>
            <a:r>
              <a:rPr lang="zh-CN" altLang="en-US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基于</a:t>
            </a:r>
            <a:r>
              <a:rPr lang="en-US" altLang="zh-CN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K8s CRD</a:t>
            </a:r>
            <a:r>
              <a:rPr lang="zh-CN" altLang="en-US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实现</a:t>
            </a:r>
            <a:r>
              <a:rPr lang="zh-CN" altLang="en-US" sz="1399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，完全声明式，标准化。</a:t>
            </a:r>
            <a:endParaRPr lang="en-US" altLang="zh-CN" sz="1399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-304396" defTabSz="912343">
              <a:lnSpc>
                <a:spcPct val="150000"/>
              </a:lnSpc>
              <a:buFontTx/>
              <a:buAutoNum type="arabicPeriod"/>
            </a:pPr>
            <a:r>
              <a:rPr lang="zh-CN" altLang="en-US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数据面与控制面通过</a:t>
            </a:r>
            <a:r>
              <a:rPr lang="en-US" altLang="zh-CN" sz="1399" b="1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xDS</a:t>
            </a:r>
            <a:r>
              <a:rPr lang="en-US" altLang="zh-CN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99" b="1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gRPC</a:t>
            </a:r>
            <a:r>
              <a:rPr lang="zh-CN" altLang="en-US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标准化协议</a:t>
            </a:r>
            <a:r>
              <a:rPr lang="zh-CN" altLang="en-US" sz="1399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通信，支持订阅模式。</a:t>
            </a:r>
            <a:endParaRPr lang="en-US" altLang="zh-CN" sz="1399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-304396" defTabSz="912343">
              <a:lnSpc>
                <a:spcPct val="150000"/>
              </a:lnSpc>
              <a:buFontTx/>
              <a:buAutoNum type="arabicPeriod"/>
            </a:pPr>
            <a:endParaRPr lang="en-US" altLang="zh-CN" sz="1399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343">
              <a:lnSpc>
                <a:spcPct val="150000"/>
              </a:lnSpc>
            </a:pPr>
            <a:r>
              <a:rPr lang="zh-CN" altLang="en-US" sz="1399" b="1" dirty="0">
                <a:solidFill>
                  <a:srgbClr val="C7000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核心特性：</a:t>
            </a:r>
            <a:endParaRPr lang="en-US" altLang="zh-CN" sz="1399" b="1" dirty="0">
              <a:solidFill>
                <a:srgbClr val="C7000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-304396" defTabSz="912343">
              <a:lnSpc>
                <a:spcPct val="150000"/>
              </a:lnSpc>
              <a:buFontTx/>
              <a:buAutoNum type="arabicPeriod"/>
            </a:pPr>
            <a:r>
              <a:rPr lang="zh-CN" altLang="en-US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</a:t>
            </a:r>
            <a:r>
              <a:rPr lang="en-US" altLang="zh-CN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&amp;</a:t>
            </a:r>
            <a:r>
              <a:rPr lang="zh-CN" altLang="en-US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流量治理：</a:t>
            </a:r>
            <a:r>
              <a:rPr lang="zh-CN" altLang="en-US" sz="1399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熔断，故障注入，丰富的负载均衡算法，限流，健康检查，灰度发布，蓝绿部署等</a:t>
            </a:r>
            <a:endParaRPr lang="en-US" altLang="zh-CN" sz="1399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-304396" defTabSz="912343">
              <a:lnSpc>
                <a:spcPct val="150000"/>
              </a:lnSpc>
              <a:buFontTx/>
              <a:buAutoNum type="arabicPeriod"/>
            </a:pPr>
            <a:r>
              <a:rPr lang="zh-CN" altLang="en-US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流量与访问可视化：</a:t>
            </a:r>
            <a:r>
              <a:rPr lang="zh-CN" altLang="en-US" sz="1399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提供应用级别的监控，分布式调用链，访问日志等</a:t>
            </a:r>
            <a:endParaRPr lang="en-US" altLang="zh-CN" sz="1399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-304396" defTabSz="912343">
              <a:lnSpc>
                <a:spcPct val="150000"/>
              </a:lnSpc>
              <a:buFontTx/>
              <a:buAutoNum type="arabicPeriod"/>
            </a:pPr>
            <a:r>
              <a:rPr lang="zh-CN" altLang="en-US" sz="1399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安全连接：</a:t>
            </a:r>
            <a:r>
              <a:rPr lang="zh-CN" altLang="en-US" sz="1399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</a:t>
            </a:r>
            <a:r>
              <a:rPr lang="en-US" altLang="zh-CN" sz="1399" dirty="0" err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mTLS</a:t>
            </a:r>
            <a:r>
              <a:rPr lang="zh-CN" altLang="en-US" sz="1399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、认证、鉴权等安全措施帮助企业在零信任的网络中运行应用</a:t>
            </a:r>
            <a:endParaRPr lang="en-US" altLang="zh-CN" sz="1399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59702" y="4527901"/>
            <a:ext cx="5184189" cy="1843101"/>
          </a:xfrm>
          <a:prstGeom prst="roundRect">
            <a:avLst>
              <a:gd name="adj" fmla="val 0"/>
            </a:avLst>
          </a:prstGeom>
          <a:solidFill>
            <a:srgbClr val="326DE6"/>
          </a:solidFill>
          <a:ln>
            <a:noFill/>
          </a:ln>
          <a:effectLst/>
        </p:spPr>
        <p:txBody>
          <a:bodyPr vert="horz" wrap="square" lIns="68535" tIns="34268" rIns="68535" bIns="34268" numCol="1" rtlCol="0" anchor="t" anchorCtr="0" compatLnSpc="1">
            <a:prstTxWarp prst="textNoShape">
              <a:avLst/>
            </a:prstTxWarp>
          </a:bodyPr>
          <a:lstStyle/>
          <a:p>
            <a:pPr marL="128502" indent="-128502" defTabSz="68534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799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28502" indent="-128502" defTabSz="68534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799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负载均衡</a:t>
            </a:r>
          </a:p>
          <a:p>
            <a:pPr marL="128502" indent="-128502" defTabSz="68534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799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服务发现</a:t>
            </a:r>
            <a:endParaRPr lang="en-US" altLang="zh-CN" sz="1799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28502" indent="-128502" defTabSz="68534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799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扩缩容</a:t>
            </a:r>
            <a:endParaRPr lang="en-US" altLang="zh-CN" sz="1799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28502" indent="-128502" defTabSz="68534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799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运维</a:t>
            </a:r>
            <a:endParaRPr lang="en-US" altLang="zh-CN" sz="1799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28502" indent="-128502" defTabSz="68534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799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部署</a:t>
            </a:r>
            <a:endParaRPr lang="en-US" altLang="zh-CN" sz="1799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941674" y="3389783"/>
            <a:ext cx="1455524" cy="184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128502" indent="-128502" defTabSz="68534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95243" y="2434359"/>
            <a:ext cx="1222332" cy="543823"/>
            <a:chOff x="1983885" y="2128329"/>
            <a:chExt cx="1222809" cy="544035"/>
          </a:xfrm>
        </p:grpSpPr>
        <p:sp>
          <p:nvSpPr>
            <p:cNvPr id="11" name="圆角矩形 10"/>
            <p:cNvSpPr/>
            <p:nvPr/>
          </p:nvSpPr>
          <p:spPr>
            <a:xfrm>
              <a:off x="1983885" y="2181431"/>
              <a:ext cx="1222809" cy="42351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square" lIns="26982" tIns="26982" rIns="26982" bIns="26982" rtlCol="0" anchor="t">
              <a:noAutofit/>
            </a:bodyPr>
            <a:lstStyle/>
            <a:p>
              <a:pPr defTabSz="68534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App</a:t>
              </a:r>
              <a:endParaRPr lang="zh-CN" altLang="en-US" sz="9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948" y="2128329"/>
              <a:ext cx="659113" cy="544035"/>
            </a:xfrm>
            <a:prstGeom prst="rect">
              <a:avLst/>
            </a:prstGeom>
          </p:spPr>
        </p:pic>
      </p:grpSp>
      <p:pic>
        <p:nvPicPr>
          <p:cNvPr id="13" name="Picture 2" descr="Kubernetes 是什么？ - 知乎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77" y="4620330"/>
            <a:ext cx="1036014" cy="103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459703" y="3090704"/>
            <a:ext cx="5181249" cy="1430141"/>
          </a:xfrm>
          <a:prstGeom prst="rect">
            <a:avLst/>
          </a:prstGeom>
          <a:solidFill>
            <a:srgbClr val="466B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685343" fontAlgn="base">
              <a:spcAft>
                <a:spcPct val="0"/>
              </a:spcAft>
              <a:defRPr/>
            </a:pPr>
            <a:endParaRPr lang="en-US" altLang="zh-CN" sz="1799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93121" y="4514670"/>
            <a:ext cx="2150771" cy="651699"/>
          </a:xfrm>
          <a:prstGeom prst="rect">
            <a:avLst/>
          </a:prstGeom>
          <a:solidFill>
            <a:srgbClr val="466B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endParaRPr lang="zh-CN" altLang="en-US" sz="1799" kern="0">
              <a:solidFill>
                <a:srgbClr val="6666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51816" y="2434359"/>
            <a:ext cx="1222332" cy="543823"/>
            <a:chOff x="1983885" y="2128329"/>
            <a:chExt cx="1222809" cy="544035"/>
          </a:xfrm>
        </p:grpSpPr>
        <p:sp>
          <p:nvSpPr>
            <p:cNvPr id="17" name="圆角矩形 16"/>
            <p:cNvSpPr/>
            <p:nvPr/>
          </p:nvSpPr>
          <p:spPr>
            <a:xfrm>
              <a:off x="1983885" y="2181431"/>
              <a:ext cx="1222809" cy="42351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square" lIns="26982" tIns="26982" rIns="26982" bIns="26982" rtlCol="0" anchor="t">
              <a:noAutofit/>
            </a:bodyPr>
            <a:lstStyle/>
            <a:p>
              <a:pPr defTabSz="68534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App</a:t>
              </a:r>
              <a:endParaRPr lang="zh-CN" altLang="en-US" sz="9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948" y="2128329"/>
              <a:ext cx="659113" cy="544035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4238669" y="2434359"/>
            <a:ext cx="1222332" cy="543823"/>
            <a:chOff x="1983885" y="2128329"/>
            <a:chExt cx="1222809" cy="544035"/>
          </a:xfrm>
        </p:grpSpPr>
        <p:sp>
          <p:nvSpPr>
            <p:cNvPr id="20" name="圆角矩形 19"/>
            <p:cNvSpPr/>
            <p:nvPr/>
          </p:nvSpPr>
          <p:spPr>
            <a:xfrm>
              <a:off x="1983885" y="2181431"/>
              <a:ext cx="1222809" cy="423512"/>
            </a:xfrm>
            <a:prstGeom prst="round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wrap="square" lIns="26982" tIns="26982" rIns="26982" bIns="26982" rtlCol="0" anchor="t">
              <a:noAutofit/>
            </a:bodyPr>
            <a:lstStyle/>
            <a:p>
              <a:pPr defTabSz="685343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900" kern="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App</a:t>
              </a:r>
              <a:endParaRPr lang="zh-CN" altLang="en-US" sz="900" kern="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948" y="2128329"/>
              <a:ext cx="659113" cy="544035"/>
            </a:xfrm>
            <a:prstGeom prst="rect">
              <a:avLst/>
            </a:prstGeom>
          </p:spPr>
        </p:pic>
      </p:grpSp>
      <p:pic>
        <p:nvPicPr>
          <p:cNvPr id="22" name="Picture 6" descr="Istio (@IstioMesh) | Twit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67" t="10092" r="2039" b="9305"/>
          <a:stretch/>
        </p:blipFill>
        <p:spPr bwMode="auto">
          <a:xfrm>
            <a:off x="728797" y="3301720"/>
            <a:ext cx="1176198" cy="94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/>
          <p:cNvSpPr txBox="1"/>
          <p:nvPr/>
        </p:nvSpPr>
        <p:spPr>
          <a:xfrm>
            <a:off x="4169166" y="3354369"/>
            <a:ext cx="1283184" cy="1246008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128502" indent="-128502" defTabSz="68534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799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调用链追踪</a:t>
            </a:r>
            <a:endParaRPr lang="en-US" altLang="zh-CN" sz="1799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28502" indent="-128502" defTabSz="68534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799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动态路由</a:t>
            </a:r>
            <a:endParaRPr lang="en-US" altLang="zh-CN" sz="1799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28502" indent="-128502" defTabSz="68534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799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熔断限流</a:t>
            </a:r>
            <a:endParaRPr lang="en-US" altLang="zh-CN" sz="1799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28502" indent="-128502" defTabSz="685343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799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……</a:t>
            </a:r>
          </a:p>
          <a:p>
            <a:pPr defTabSz="914478"/>
            <a:endParaRPr lang="zh-CN" altLang="en-US" sz="900" dirty="0">
              <a:solidFill>
                <a:srgbClr val="1D1D1A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24123" y="5740943"/>
            <a:ext cx="984244" cy="21531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914478"/>
            <a:r>
              <a:rPr lang="en-US" altLang="zh-CN" sz="1399" b="1" dirty="0" err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Kubernetes</a:t>
            </a:r>
            <a:endParaRPr lang="zh-CN" altLang="en-US" sz="9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5" name="肘形连接符 24"/>
          <p:cNvCxnSpPr/>
          <p:nvPr/>
        </p:nvCxnSpPr>
        <p:spPr>
          <a:xfrm>
            <a:off x="459703" y="4518300"/>
            <a:ext cx="5181249" cy="620037"/>
          </a:xfrm>
          <a:prstGeom prst="bentConnector3">
            <a:avLst>
              <a:gd name="adj1" fmla="val 58530"/>
            </a:avLst>
          </a:prstGeom>
          <a:noFill/>
          <a:ln w="28575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26" name="矩形 25"/>
          <p:cNvSpPr/>
          <p:nvPr/>
        </p:nvSpPr>
        <p:spPr>
          <a:xfrm>
            <a:off x="1704164" y="3355249"/>
            <a:ext cx="1424244" cy="91404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034">
              <a:defRPr/>
            </a:pPr>
            <a:r>
              <a:rPr lang="zh-CN" altLang="en-US" sz="2399" b="1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服务网格</a:t>
            </a:r>
            <a:endParaRPr lang="zh-CN" altLang="en-US" sz="1399" b="1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56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Istio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Sidecar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33425" y="1452880"/>
            <a:ext cx="10731499" cy="4699000"/>
          </a:xfrm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5" y="1641722"/>
            <a:ext cx="5426821" cy="4014361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 bwMode="auto">
          <a:xfrm>
            <a:off x="6243553" y="1869311"/>
            <a:ext cx="5778852" cy="3866082"/>
          </a:xfrm>
          <a:prstGeom prst="rect">
            <a:avLst/>
          </a:prstGeom>
          <a:noFill/>
          <a:ln w="19050">
            <a:noFill/>
            <a:prstDash val="dash"/>
            <a:miter lim="800000"/>
            <a:headEnd/>
            <a:tailEnd/>
          </a:ln>
          <a:extLst/>
        </p:spPr>
        <p:txBody>
          <a:bodyPr vert="horz" wrap="square" lIns="0" tIns="30047" rIns="60095" bIns="30047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特点：</a:t>
            </a:r>
            <a:endParaRPr lang="en-US" altLang="zh-CN" sz="140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工作负载与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Sidecar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共存，同属一个网络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namespace</a:t>
            </a: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工作负载进出流量均通过</a:t>
            </a:r>
            <a:r>
              <a:rPr lang="en-US" altLang="zh-CN" sz="1400" dirty="0" err="1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iptables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拦截到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Envoy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Envoy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到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Envoy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的通信均默认</a:t>
            </a:r>
            <a:r>
              <a:rPr lang="en-US" altLang="zh-CN" sz="1400" dirty="0" err="1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mTLS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，自动加密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服务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的访问日志，监控，调用链等可观测信息均由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Sidecar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生成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140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zh-CN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限制：</a:t>
            </a:r>
            <a:endParaRPr lang="en-US" altLang="zh-CN" sz="1400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457200" indent="-457200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Sidecar</a:t>
            </a:r>
            <a:r>
              <a:rPr lang="zh-CN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和应用容器绑定，无法做到独立升级</a:t>
            </a:r>
            <a:endParaRPr lang="en-US" altLang="zh-CN" sz="1400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457200" indent="-457200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+mj-lt"/>
              <a:buAutoNum type="arabicPeriod"/>
            </a:pPr>
            <a:r>
              <a:rPr lang="zh-CN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资源开销大；</a:t>
            </a:r>
            <a:endParaRPr lang="en-US" altLang="zh-CN" sz="1400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457200" indent="-457200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+mj-lt"/>
              <a:buAutoNum type="arabicPeriod"/>
            </a:pPr>
            <a:r>
              <a:rPr lang="zh-CN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时延较大：流量</a:t>
            </a:r>
            <a:r>
              <a:rPr lang="zh-CN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路径上连接数</a:t>
            </a:r>
            <a:r>
              <a:rPr lang="zh-CN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增加</a:t>
            </a:r>
            <a:endParaRPr lang="en-US" altLang="zh-CN" sz="1400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lnSpc>
                <a:spcPct val="150000"/>
              </a:lnSpc>
              <a:buClr>
                <a:srgbClr val="CC9900"/>
              </a:buClr>
              <a:buFont typeface="Arial" panose="020B0604020202020204" pitchFamily="34" charset="0"/>
              <a:buChar char="•"/>
            </a:pPr>
            <a:endParaRPr lang="en-US" altLang="zh-CN" sz="1999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45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Istio</a:t>
            </a:r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Ambient Mesh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887164" y="3863658"/>
            <a:ext cx="5019277" cy="2372042"/>
          </a:xfrm>
          <a:prstGeom prst="rect">
            <a:avLst/>
          </a:prstGeom>
        </p:spPr>
      </p:pic>
      <p:sp>
        <p:nvSpPr>
          <p:cNvPr id="5" name="object 7"/>
          <p:cNvSpPr txBox="1"/>
          <p:nvPr/>
        </p:nvSpPr>
        <p:spPr>
          <a:xfrm>
            <a:off x="6229271" y="1333500"/>
            <a:ext cx="5673169" cy="4213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zh-CN" altLang="en-US" sz="1400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特点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endParaRPr lang="en-US" altLang="zh-CN" sz="140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Sidecar</a:t>
            </a:r>
            <a:r>
              <a:rPr lang="zh-CN" altLang="en-US" sz="14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下沉到节点</a:t>
            </a:r>
            <a:r>
              <a:rPr lang="en-US" altLang="zh-CN" sz="14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ztunnel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分层的流量治理：</a:t>
            </a:r>
            <a:endParaRPr lang="en-US" altLang="zh-CN" sz="140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L4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通过</a:t>
            </a:r>
            <a:r>
              <a:rPr lang="en-US" altLang="zh-CN" sz="1400" dirty="0" err="1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ztunnel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，更加轻量，只处理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L4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转发，观测，认证鉴权</a:t>
            </a:r>
            <a:endParaRPr lang="en-US" altLang="zh-CN" sz="140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L7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流量治理通过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Waypoint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，可按需自动部署，粒度可做到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namespace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SA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、服务级别</a:t>
            </a:r>
            <a:endParaRPr lang="en-US" altLang="zh-CN" sz="14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对比</a:t>
            </a:r>
            <a:r>
              <a:rPr lang="en-US" altLang="zh-CN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Sidecar</a:t>
            </a:r>
            <a:r>
              <a:rPr lang="zh-CN" alt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模式资源消耗大大降低</a:t>
            </a:r>
            <a:endParaRPr lang="en-US" altLang="zh-CN" sz="1400" dirty="0">
              <a:solidFill>
                <a:srgbClr val="000000">
                  <a:lumMod val="65000"/>
                  <a:lumOff val="3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</a:pPr>
            <a:r>
              <a:rPr lang="zh-CN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限制：</a:t>
            </a:r>
            <a:endParaRPr lang="en-US" altLang="zh-CN" sz="1400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单点故障：</a:t>
            </a:r>
            <a:r>
              <a:rPr lang="en-US" altLang="zh-CN" sz="140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Ztunnel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属于节点级用户态代理，无法做到升级过程中不中断业务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时延较大：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流量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路径跳数增加，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L7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访问从一跳增加到</a:t>
            </a:r>
            <a:r>
              <a:rPr lang="en-US" altLang="zh-CN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条</a:t>
            </a:r>
            <a:endParaRPr lang="en-US" altLang="zh-CN" sz="1400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85721" indent="-285721" defTabSz="914400">
              <a:spcBef>
                <a:spcPts val="1200"/>
              </a:spcBef>
              <a:spcAft>
                <a:spcPts val="200"/>
              </a:spcAft>
              <a:buClr>
                <a:srgbClr val="CC9900"/>
              </a:buClr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运维复杂：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流量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拦截复杂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，复杂</a:t>
            </a:r>
            <a:r>
              <a:rPr lang="zh-CN" altLang="en-US" sz="140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代表不可靠因素增多</a:t>
            </a:r>
            <a:endParaRPr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6" name="图片 5" descr="C:\Users\x00407614\AppData\Roaming\eSpace_Desktop\UserData\x00407614\imagefiles\E47DD2A9-296A-4663-A0AE-B9D33609320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98" y="1410536"/>
            <a:ext cx="4826543" cy="2504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21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Cilium Service Mesh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778755" y="2180463"/>
            <a:ext cx="5247349" cy="247535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54244" y="1880380"/>
            <a:ext cx="5301156" cy="2153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2343"/>
            <a:r>
              <a:rPr lang="zh-CN" altLang="en-US" sz="1399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特点：</a:t>
            </a:r>
            <a:endParaRPr lang="en-US" altLang="zh-CN" sz="1399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-304396" defTabSz="912343">
              <a:lnSpc>
                <a:spcPct val="150000"/>
              </a:lnSpc>
              <a:buFontTx/>
              <a:buAutoNum type="arabicPeriod"/>
            </a:pPr>
            <a:r>
              <a:rPr lang="zh-CN" altLang="en-US" sz="1399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节点级</a:t>
            </a:r>
            <a:r>
              <a:rPr lang="en-US" altLang="zh-CN" sz="1399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Proxy</a:t>
            </a:r>
            <a:r>
              <a:rPr lang="zh-CN" altLang="en-US" sz="1399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 </a:t>
            </a:r>
            <a:r>
              <a:rPr lang="zh-CN" altLang="en-US" sz="1399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流量拦截通过</a:t>
            </a:r>
            <a:r>
              <a:rPr lang="en-US" altLang="zh-CN" sz="1399" b="1" dirty="0" err="1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sockmap</a:t>
            </a:r>
            <a:r>
              <a:rPr lang="zh-CN" altLang="en-US" sz="1399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加速</a:t>
            </a:r>
            <a:endParaRPr lang="en-US" altLang="zh-CN" sz="1399" b="1" dirty="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indent="-304396" defTabSz="912343">
              <a:lnSpc>
                <a:spcPct val="150000"/>
              </a:lnSpc>
              <a:buFontTx/>
              <a:buAutoNum type="arabicPeriod"/>
            </a:pPr>
            <a:r>
              <a:rPr lang="en-US" altLang="zh-CN" sz="1399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API</a:t>
            </a:r>
            <a:r>
              <a:rPr lang="zh-CN" altLang="en-US" sz="1399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支持</a:t>
            </a:r>
            <a:r>
              <a:rPr lang="en-US" altLang="zh-CN" sz="1399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Gateway API</a:t>
            </a:r>
            <a:r>
              <a:rPr lang="zh-CN" altLang="en-US" sz="1399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 </a:t>
            </a:r>
            <a:r>
              <a:rPr lang="en-US" altLang="zh-CN" sz="1399" b="1" dirty="0" err="1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CiliumNetworkPolicy</a:t>
            </a:r>
            <a:r>
              <a:rPr lang="zh-CN" altLang="en-US" sz="1399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1399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99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CiliumEnvoyConfig</a:t>
            </a:r>
            <a:r>
              <a:rPr lang="zh-CN" altLang="en-US" sz="1399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，</a:t>
            </a:r>
            <a:r>
              <a:rPr lang="en-US" altLang="zh-CN" sz="1399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altLang="zh-CN" sz="1399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CiliumClusterwideEnvoyConfig</a:t>
            </a:r>
            <a:endParaRPr lang="en-US" altLang="zh-CN" sz="1399" b="1" dirty="0" smtClean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defTabSz="912343">
              <a:lnSpc>
                <a:spcPct val="150000"/>
              </a:lnSpc>
            </a:pPr>
            <a:r>
              <a:rPr lang="zh-CN" altLang="en-US" sz="1399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限制：</a:t>
            </a:r>
            <a:endParaRPr lang="en-US" altLang="zh-CN" sz="1399" b="1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 defTabSz="912343">
              <a:lnSpc>
                <a:spcPct val="150000"/>
              </a:lnSpc>
              <a:buAutoNum type="arabicPeriod"/>
            </a:pPr>
            <a:r>
              <a:rPr lang="zh-CN" altLang="en-US" sz="1399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时延较大</a:t>
            </a:r>
            <a:r>
              <a:rPr lang="zh-CN" altLang="en-US" sz="1399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1399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L4 L7</a:t>
            </a:r>
            <a:r>
              <a:rPr lang="zh-CN" altLang="en-US" sz="1399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流量需要两次讲过节点级代理</a:t>
            </a:r>
            <a:endParaRPr lang="en-US" altLang="zh-CN" sz="1399" b="1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342900" indent="-342900" defTabSz="912343">
              <a:lnSpc>
                <a:spcPct val="150000"/>
              </a:lnSpc>
              <a:buAutoNum type="arabicPeriod"/>
            </a:pPr>
            <a:r>
              <a:rPr lang="zh-CN" altLang="en-US" sz="1399" b="1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用户配置复杂</a:t>
            </a:r>
            <a:r>
              <a:rPr lang="zh-CN" altLang="en-US" sz="1399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1399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API</a:t>
            </a:r>
            <a:r>
              <a:rPr lang="zh-CN" altLang="en-US" sz="1399" b="1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较为底层且复杂</a:t>
            </a:r>
            <a:endParaRPr lang="en-US" altLang="zh-CN" sz="1399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9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主流服务网格性能对比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06093" y="6323681"/>
            <a:ext cx="8247707" cy="414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kumimoji="1"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  <a:hlinkClick r:id="rId2"/>
              </a:rPr>
              <a:t>https://livewyer.io/blog/2024/05/08/comparison-of-service-meshes</a:t>
            </a:r>
            <a:r>
              <a:rPr kumimoji="1" lang="en-US" altLang="zh-CN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  <a:hlinkClick r:id="rId2"/>
              </a:rPr>
              <a:t>/</a:t>
            </a:r>
            <a:r>
              <a:rPr kumimoji="1" lang="en-US" altLang="zh-CN" dirty="0" smtClean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kumimoji="1" lang="zh-CN" altLang="en-US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7" name="Google Shape;18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52273"/>
            <a:ext cx="6546477" cy="343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4;p20" descr="https://livewyer.io/img/blog-image-60-chart-po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1952" y="1552273"/>
            <a:ext cx="5750048" cy="355577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82;p20"/>
          <p:cNvSpPr txBox="1">
            <a:spLocks/>
          </p:cNvSpPr>
          <p:nvPr/>
        </p:nvSpPr>
        <p:spPr>
          <a:xfrm>
            <a:off x="601262" y="4896583"/>
            <a:ext cx="7351314" cy="1339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7800" indent="0" defTabSz="914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en-US" sz="1800" kern="0" dirty="0" smtClean="0"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1. </a:t>
            </a:r>
            <a:r>
              <a:rPr lang="en-US" sz="1800" kern="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Istio</a:t>
            </a:r>
            <a:r>
              <a:rPr lang="en-US" sz="1800" kern="0" dirty="0" smtClean="0"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 is slower than the baseline by 25-35%.</a:t>
            </a:r>
            <a:endParaRPr lang="en-US" kern="0" dirty="0" smtClean="0"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  <a:p>
            <a:pPr marL="177800" indent="0" defTabSz="914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en-US" sz="1800" kern="0" dirty="0" smtClean="0"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2. </a:t>
            </a:r>
            <a:r>
              <a:rPr lang="en-US" sz="1800" kern="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Istio</a:t>
            </a:r>
            <a:r>
              <a:rPr lang="en-US" sz="1800" kern="0" dirty="0" smtClean="0"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 Ambient is slower than the baseline by 15% </a:t>
            </a:r>
          </a:p>
          <a:p>
            <a:pPr marL="177800" indent="0" defTabSz="914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en-US" sz="1800" kern="0" dirty="0" smtClean="0"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3. Cilium slower then the baseline by 20-30%.</a:t>
            </a:r>
            <a:endParaRPr lang="en-US" kern="0" dirty="0" smtClean="0"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  <a:p>
            <a:pPr marL="177800" indent="0" defTabSz="914400">
              <a:lnSpc>
                <a:spcPct val="100000"/>
              </a:lnSpc>
              <a:spcBef>
                <a:spcPts val="0"/>
              </a:spcBef>
              <a:buSzPts val="2800"/>
              <a:buFont typeface="Arial"/>
              <a:buNone/>
            </a:pPr>
            <a:r>
              <a:rPr lang="en-US" sz="1800" kern="0" dirty="0" smtClean="0"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4. </a:t>
            </a:r>
            <a:r>
              <a:rPr lang="en-US" sz="1800" kern="0" dirty="0" err="1" smtClean="0"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Linkerd</a:t>
            </a:r>
            <a:r>
              <a:rPr lang="en-US" sz="1800" kern="0" dirty="0" smtClean="0">
                <a:latin typeface="Arial" panose="020B0604020202020204" pitchFamily="34" charset="0"/>
                <a:ea typeface="微软雅黑" panose="020B0503020204020204" pitchFamily="34" charset="-122"/>
                <a:cs typeface="Arial Unicode MS" panose="020B0604020202020204" pitchFamily="34" charset="-122"/>
                <a:sym typeface="Arial" panose="020B0604020202020204" pitchFamily="34" charset="0"/>
              </a:rPr>
              <a:t> is slower then the baseline by 5-10%</a:t>
            </a:r>
            <a:endParaRPr lang="en-US" sz="1800" kern="0" dirty="0">
              <a:latin typeface="Arial" panose="020B0604020202020204" pitchFamily="34" charset="0"/>
              <a:ea typeface="微软雅黑" panose="020B0503020204020204" pitchFamily="34" charset="-122"/>
              <a:cs typeface="Arial Unicode MS" panose="020B0604020202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8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Kmesh</a:t>
            </a:r>
            <a:r>
              <a:rPr lang="zh-CN" altLang="en-US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性能对比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733425" y="1452880"/>
            <a:ext cx="10731499" cy="4699000"/>
          </a:xfrm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Google Shape;30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2760" y="1299360"/>
            <a:ext cx="8128000" cy="54186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3;p24"/>
          <p:cNvSpPr txBox="1"/>
          <p:nvPr/>
        </p:nvSpPr>
        <p:spPr>
          <a:xfrm>
            <a:off x="8409623" y="4617720"/>
            <a:ext cx="3764280" cy="807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0" defTabSz="914400">
              <a:buClr>
                <a:srgbClr val="000000"/>
              </a:buClr>
              <a:buSzPts val="2800"/>
            </a:pPr>
            <a:r>
              <a:rPr lang="en-US" b="1" kern="0" dirty="0" err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Kmesh</a:t>
            </a:r>
            <a:r>
              <a:rPr lang="en-US" b="1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zh-CN" altLang="en-US" b="1" kern="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性能比</a:t>
            </a:r>
            <a:r>
              <a:rPr lang="en-US" b="1" kern="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r>
              <a:rPr lang="en-US" b="1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ambient </a:t>
            </a:r>
            <a:r>
              <a:rPr lang="en-US" b="1" kern="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mesh</a:t>
            </a:r>
          </a:p>
          <a:p>
            <a:pPr marL="177800" defTabSz="914400">
              <a:buClr>
                <a:srgbClr val="000000"/>
              </a:buClr>
              <a:buSzPts val="2800"/>
            </a:pPr>
            <a:r>
              <a:rPr lang="zh-CN" altLang="en-US" b="1" kern="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提升 </a:t>
            </a:r>
            <a:r>
              <a:rPr lang="en-US" b="1" kern="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25-30</a:t>
            </a:r>
            <a:r>
              <a:rPr lang="en-US" b="1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%</a:t>
            </a:r>
            <a:endParaRPr sz="1400" b="1" kern="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463550" indent="-107950" defTabSz="914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None/>
            </a:pPr>
            <a:endParaRPr sz="2000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228600" indent="-50800" defTabSz="914400">
              <a:lnSpc>
                <a:spcPct val="90000"/>
              </a:lnSpc>
              <a:buClr>
                <a:srgbClr val="000000"/>
              </a:buClr>
              <a:buSzPts val="2800"/>
              <a:buFont typeface="Arial"/>
              <a:buNone/>
            </a:pPr>
            <a:endParaRPr sz="2400" kern="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418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6.0,&quot;TopMargin&quot;:4.6,&quot;BottomMargin&quot;:0.0,&quot;IntervalMargin&quot;:1.5,&quot;SettingType&quot;:&quot;System&quot;}"/>
</p:tagLst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华为PPT模板" id="{E342118B-3ACE-4EE9-9464-F220C0FDD968}" vid="{5B41409D-4DCB-4EFC-B702-D180073752D2}"/>
    </a:ext>
  </a:extLst>
</a:theme>
</file>

<file path=ppt/theme/theme2.xml><?xml version="1.0" encoding="utf-8"?>
<a:theme xmlns:a="http://schemas.openxmlformats.org/drawingml/2006/main" name="2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华为PPT模板" id="{E342118B-3ACE-4EE9-9464-F220C0FDD968}" vid="{1847CCAD-0909-472F-92FE-EE75CB2BCA4C}"/>
    </a:ext>
  </a:extLst>
</a:theme>
</file>

<file path=ppt/theme/theme3.xml><?xml version="1.0" encoding="utf-8"?>
<a:theme xmlns:a="http://schemas.openxmlformats.org/drawingml/2006/main" name="3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华为PPT模板" id="{E342118B-3ACE-4EE9-9464-F220C0FDD968}" vid="{F2DB6B81-538A-4844-BB43-1DA49D7932B7}"/>
    </a:ext>
  </a:extLst>
</a:theme>
</file>

<file path=ppt/theme/theme4.xml><?xml version="1.0" encoding="utf-8"?>
<a:theme xmlns:a="http://schemas.openxmlformats.org/drawingml/2006/main" name="4_Chart page">
  <a:themeElements>
    <a:clrScheme name="自定义 6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0070C0"/>
      </a:hlink>
      <a:folHlink>
        <a:srgbClr val="C4C4C4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华为PPT模板" id="{E342118B-3ACE-4EE9-9464-F220C0FDD968}" vid="{C4C90A1A-E119-4B0A-B6A7-82DA1E5DE25C}"/>
    </a:ext>
  </a:extLst>
</a:theme>
</file>

<file path=ppt/theme/theme5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华为PPT模板" id="{E342118B-3ACE-4EE9-9464-F220C0FDD968}" vid="{C58C9650-9B6D-4916-AA77-F1A9D84D598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华为PPT模板-2023</Template>
  <TotalTime>78</TotalTime>
  <Words>1492</Words>
  <Application>Microsoft Office PowerPoint</Application>
  <PresentationFormat>自定义</PresentationFormat>
  <Paragraphs>291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 Unicode MS</vt:lpstr>
      <vt:lpstr>Open Sans</vt:lpstr>
      <vt:lpstr>等线</vt:lpstr>
      <vt:lpstr>黑体</vt:lpstr>
      <vt:lpstr>微软雅黑</vt:lpstr>
      <vt:lpstr>微软雅黑</vt:lpstr>
      <vt:lpstr>Arial</vt:lpstr>
      <vt:lpstr>Calibri</vt:lpstr>
      <vt:lpstr>Huawei Sans</vt:lpstr>
      <vt:lpstr>Montserrat</vt:lpstr>
      <vt:lpstr>Wingdings</vt:lpstr>
      <vt:lpstr>1_Title Slide</vt:lpstr>
      <vt:lpstr>2_Title Slide</vt:lpstr>
      <vt:lpstr>3_Title Slide</vt:lpstr>
      <vt:lpstr>4_Chart page</vt:lpstr>
      <vt:lpstr>End page</vt:lpstr>
      <vt:lpstr>基于eBPF构建高性能内核原生Sidecarless服务网格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Huawei Technologies Co.,Ltd.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Xuzhonghu (hzxuzhonghu, Cloud Infrastructure Service Product Dept.)</dc:creator>
  <cp:keywords/>
  <dc:description/>
  <cp:lastModifiedBy>Xuzhonghu (hzxuzhonghu, Cloud Infrastructure Service Product Dept.)</cp:lastModifiedBy>
  <cp:revision>73</cp:revision>
  <cp:lastPrinted>2019-09-20T01:24:09Z</cp:lastPrinted>
  <dcterms:created xsi:type="dcterms:W3CDTF">2024-11-12T06:38:29Z</dcterms:created>
  <dcterms:modified xsi:type="dcterms:W3CDTF">2024-11-12T07:57:01Z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(3)r1jDznrWJaH/Sr9G4WyCrVfRLypZHORRkwaQ7HIq2otq7pW7Il6UpOGJAHpPli/b1LqwOhrx
gpbBdBYrg74+vBFWzHsnyrtj4XixPE+vQYuqNgCJkUdtNId2uC4VcrfNEfUtpX5OE2Imn3ft
uW6sdU7suI4T/toH6k9/8oAaTxtER3k35P0mZHSm/6FFPCD2KgtE9AEdr4seVtjUsp/ChXGz
TUd9FT/XdqWv/tZxVQ</vt:lpwstr>
  </property>
  <property fmtid="{D5CDD505-2E9C-101B-9397-08002B2CF9AE}" pid="3" name="_2015_ms_pID_7253431">
    <vt:lpwstr>cmnUhs/LDFF5iYL+YYUXalwwzk/OQ69qbh2k3PemZLQTqbLltOBEHV
pkn2VdurmxvqbNIA4RXBVpfpVohterI1oKrgSHBU5AYC8BqComvZzy34J7Do9Iiny0OpYwaF
Cmpi9KG0JqEP2GpQNkA/uLKU7QbjBEFzcvxz3TQem7ED2o7RfnhaXSUM7JMlkDE6EPdWYJSq
8GpqNUGR82il6AoWTsk17UhE8NiuZHhQ1qkS</vt:lpwstr>
  </property>
  <property fmtid="{D5CDD505-2E9C-101B-9397-08002B2CF9AE}" pid="4" name="_2015_ms_pID_7253432">
    <vt:lpwstr>tOz/MmES/eNRIajIMD2wVEg=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1568204275</vt:lpwstr>
  </property>
  <property fmtid="{D5CDD505-2E9C-101B-9397-08002B2CF9AE}" pid="9" name="_NewReviewCycle">
    <vt:lpwstr/>
  </property>
</Properties>
</file>